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9" r:id="rId5"/>
    <p:sldId id="258" r:id="rId6"/>
  </p:sldIdLst>
  <p:sldSz cx="9906000" cy="6858000" type="A4"/>
  <p:notesSz cx="6799263" cy="99298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6978335-4E06-494C-78AA-3BA3809E5AF5}" v="18" dt="2024-04-23T08:47:28.513"/>
    <p1510:client id="{9453793D-0696-DF49-BF62-5E41F1560270}" v="21" dt="2024-04-23T08:47:04.36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135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8666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3467"/>
            </a:lvl1pPr>
            <a:lvl2pPr marL="660380" indent="0" algn="ctr">
              <a:buNone/>
              <a:defRPr sz="2889"/>
            </a:lvl2pPr>
            <a:lvl3pPr marL="1320759" indent="0" algn="ctr">
              <a:buNone/>
              <a:defRPr sz="2600"/>
            </a:lvl3pPr>
            <a:lvl4pPr marL="1981139" indent="0" algn="ctr">
              <a:buNone/>
              <a:defRPr sz="2311"/>
            </a:lvl4pPr>
            <a:lvl5pPr marL="2641519" indent="0" algn="ctr">
              <a:buNone/>
              <a:defRPr sz="2311"/>
            </a:lvl5pPr>
            <a:lvl6pPr marL="3301898" indent="0" algn="ctr">
              <a:buNone/>
              <a:defRPr sz="2311"/>
            </a:lvl6pPr>
            <a:lvl7pPr marL="3962278" indent="0" algn="ctr">
              <a:buNone/>
              <a:defRPr sz="2311"/>
            </a:lvl7pPr>
            <a:lvl8pPr marL="4622658" indent="0" algn="ctr">
              <a:buNone/>
              <a:defRPr sz="2311"/>
            </a:lvl8pPr>
            <a:lvl9pPr marL="5283037" indent="0" algn="ctr">
              <a:buNone/>
              <a:defRPr sz="2311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44238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4085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2687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26489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8666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3467">
                <a:solidFill>
                  <a:schemeClr val="tx1"/>
                </a:solidFill>
              </a:defRPr>
            </a:lvl1pPr>
            <a:lvl2pPr marL="660380" indent="0">
              <a:buNone/>
              <a:defRPr sz="2889">
                <a:solidFill>
                  <a:schemeClr val="tx1">
                    <a:tint val="75000"/>
                  </a:schemeClr>
                </a:solidFill>
              </a:defRPr>
            </a:lvl2pPr>
            <a:lvl3pPr marL="1320759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3pPr>
            <a:lvl4pPr marL="1981139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4pPr>
            <a:lvl5pPr marL="2641519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5pPr>
            <a:lvl6pPr marL="3301898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6pPr>
            <a:lvl7pPr marL="3962278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7pPr>
            <a:lvl8pPr marL="4622658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8pPr>
            <a:lvl9pPr marL="5283037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55909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6/16/2026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2859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3467" b="1"/>
            </a:lvl1pPr>
            <a:lvl2pPr marL="660380" indent="0">
              <a:buNone/>
              <a:defRPr sz="2889" b="1"/>
            </a:lvl2pPr>
            <a:lvl3pPr marL="1320759" indent="0">
              <a:buNone/>
              <a:defRPr sz="2600" b="1"/>
            </a:lvl3pPr>
            <a:lvl4pPr marL="1981139" indent="0">
              <a:buNone/>
              <a:defRPr sz="2311" b="1"/>
            </a:lvl4pPr>
            <a:lvl5pPr marL="2641519" indent="0">
              <a:buNone/>
              <a:defRPr sz="2311" b="1"/>
            </a:lvl5pPr>
            <a:lvl6pPr marL="3301898" indent="0">
              <a:buNone/>
              <a:defRPr sz="2311" b="1"/>
            </a:lvl6pPr>
            <a:lvl7pPr marL="3962278" indent="0">
              <a:buNone/>
              <a:defRPr sz="2311" b="1"/>
            </a:lvl7pPr>
            <a:lvl8pPr marL="4622658" indent="0">
              <a:buNone/>
              <a:defRPr sz="2311" b="1"/>
            </a:lvl8pPr>
            <a:lvl9pPr marL="5283037" indent="0">
              <a:buNone/>
              <a:defRPr sz="231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3467" b="1"/>
            </a:lvl1pPr>
            <a:lvl2pPr marL="660380" indent="0">
              <a:buNone/>
              <a:defRPr sz="2889" b="1"/>
            </a:lvl2pPr>
            <a:lvl3pPr marL="1320759" indent="0">
              <a:buNone/>
              <a:defRPr sz="2600" b="1"/>
            </a:lvl3pPr>
            <a:lvl4pPr marL="1981139" indent="0">
              <a:buNone/>
              <a:defRPr sz="2311" b="1"/>
            </a:lvl4pPr>
            <a:lvl5pPr marL="2641519" indent="0">
              <a:buNone/>
              <a:defRPr sz="2311" b="1"/>
            </a:lvl5pPr>
            <a:lvl6pPr marL="3301898" indent="0">
              <a:buNone/>
              <a:defRPr sz="2311" b="1"/>
            </a:lvl6pPr>
            <a:lvl7pPr marL="3962278" indent="0">
              <a:buNone/>
              <a:defRPr sz="2311" b="1"/>
            </a:lvl7pPr>
            <a:lvl8pPr marL="4622658" indent="0">
              <a:buNone/>
              <a:defRPr sz="2311" b="1"/>
            </a:lvl8pPr>
            <a:lvl9pPr marL="5283037" indent="0">
              <a:buNone/>
              <a:defRPr sz="231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6/16/2026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7896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6/16/2026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3711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6/16/2026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00216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4622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4622"/>
            </a:lvl1pPr>
            <a:lvl2pPr>
              <a:defRPr sz="4044"/>
            </a:lvl2pPr>
            <a:lvl3pPr>
              <a:defRPr sz="3467"/>
            </a:lvl3pPr>
            <a:lvl4pPr>
              <a:defRPr sz="2889"/>
            </a:lvl4pPr>
            <a:lvl5pPr>
              <a:defRPr sz="2889"/>
            </a:lvl5pPr>
            <a:lvl6pPr>
              <a:defRPr sz="2889"/>
            </a:lvl6pPr>
            <a:lvl7pPr>
              <a:defRPr sz="2889"/>
            </a:lvl7pPr>
            <a:lvl8pPr>
              <a:defRPr sz="2889"/>
            </a:lvl8pPr>
            <a:lvl9pPr>
              <a:defRPr sz="2889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2311"/>
            </a:lvl1pPr>
            <a:lvl2pPr marL="660380" indent="0">
              <a:buNone/>
              <a:defRPr sz="2022"/>
            </a:lvl2pPr>
            <a:lvl3pPr marL="1320759" indent="0">
              <a:buNone/>
              <a:defRPr sz="1733"/>
            </a:lvl3pPr>
            <a:lvl4pPr marL="1981139" indent="0">
              <a:buNone/>
              <a:defRPr sz="1444"/>
            </a:lvl4pPr>
            <a:lvl5pPr marL="2641519" indent="0">
              <a:buNone/>
              <a:defRPr sz="1444"/>
            </a:lvl5pPr>
            <a:lvl6pPr marL="3301898" indent="0">
              <a:buNone/>
              <a:defRPr sz="1444"/>
            </a:lvl6pPr>
            <a:lvl7pPr marL="3962278" indent="0">
              <a:buNone/>
              <a:defRPr sz="1444"/>
            </a:lvl7pPr>
            <a:lvl8pPr marL="4622658" indent="0">
              <a:buNone/>
              <a:defRPr sz="1444"/>
            </a:lvl8pPr>
            <a:lvl9pPr marL="5283037" indent="0">
              <a:buNone/>
              <a:defRPr sz="1444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6/16/2026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8534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4622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4622"/>
            </a:lvl1pPr>
            <a:lvl2pPr marL="660380" indent="0">
              <a:buNone/>
              <a:defRPr sz="4044"/>
            </a:lvl2pPr>
            <a:lvl3pPr marL="1320759" indent="0">
              <a:buNone/>
              <a:defRPr sz="3467"/>
            </a:lvl3pPr>
            <a:lvl4pPr marL="1981139" indent="0">
              <a:buNone/>
              <a:defRPr sz="2889"/>
            </a:lvl4pPr>
            <a:lvl5pPr marL="2641519" indent="0">
              <a:buNone/>
              <a:defRPr sz="2889"/>
            </a:lvl5pPr>
            <a:lvl6pPr marL="3301898" indent="0">
              <a:buNone/>
              <a:defRPr sz="2889"/>
            </a:lvl6pPr>
            <a:lvl7pPr marL="3962278" indent="0">
              <a:buNone/>
              <a:defRPr sz="2889"/>
            </a:lvl7pPr>
            <a:lvl8pPr marL="4622658" indent="0">
              <a:buNone/>
              <a:defRPr sz="2889"/>
            </a:lvl8pPr>
            <a:lvl9pPr marL="5283037" indent="0">
              <a:buNone/>
              <a:defRPr sz="2889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2311"/>
            </a:lvl1pPr>
            <a:lvl2pPr marL="660380" indent="0">
              <a:buNone/>
              <a:defRPr sz="2022"/>
            </a:lvl2pPr>
            <a:lvl3pPr marL="1320759" indent="0">
              <a:buNone/>
              <a:defRPr sz="1733"/>
            </a:lvl3pPr>
            <a:lvl4pPr marL="1981139" indent="0">
              <a:buNone/>
              <a:defRPr sz="1444"/>
            </a:lvl4pPr>
            <a:lvl5pPr marL="2641519" indent="0">
              <a:buNone/>
              <a:defRPr sz="1444"/>
            </a:lvl5pPr>
            <a:lvl6pPr marL="3301898" indent="0">
              <a:buNone/>
              <a:defRPr sz="1444"/>
            </a:lvl6pPr>
            <a:lvl7pPr marL="3962278" indent="0">
              <a:buNone/>
              <a:defRPr sz="1444"/>
            </a:lvl7pPr>
            <a:lvl8pPr marL="4622658" indent="0">
              <a:buNone/>
              <a:defRPr sz="1444"/>
            </a:lvl8pPr>
            <a:lvl9pPr marL="5283037" indent="0">
              <a:buNone/>
              <a:defRPr sz="1444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6/16/2026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1161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6/16/2026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810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applegarth.n-yorks.sch.uk/key-information/school-policies/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gif"/><Relationship Id="rId5" Type="http://schemas.openxmlformats.org/officeDocument/2006/relationships/image" Target="../media/image3.gif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881206B-A0C7-5EFD-EB6A-14C8EAAD0FD4}"/>
              </a:ext>
            </a:extLst>
          </p:cNvPr>
          <p:cNvSpPr txBox="1"/>
          <p:nvPr/>
        </p:nvSpPr>
        <p:spPr>
          <a:xfrm>
            <a:off x="1337569" y="274385"/>
            <a:ext cx="7230862" cy="200054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4000" dirty="0">
                <a:latin typeface="Corbel" panose="020B0503020204020204" pitchFamily="34" charset="0"/>
              </a:rPr>
              <a:t>Quick-Read Attendance Policy</a:t>
            </a:r>
            <a:endParaRPr lang="en-US" dirty="0">
              <a:latin typeface="Corbel" panose="020B0503020204020204" pitchFamily="34" charset="0"/>
            </a:endParaRPr>
          </a:p>
          <a:p>
            <a:pPr algn="ctr"/>
            <a:r>
              <a:rPr lang="en-US" dirty="0">
                <a:latin typeface="Corbel" panose="020B0503020204020204" pitchFamily="34" charset="0"/>
              </a:rPr>
              <a:t>For more detail, please read our full policy on the school website:</a:t>
            </a:r>
          </a:p>
          <a:p>
            <a:pPr algn="ctr"/>
            <a:r>
              <a:rPr lang="en-US" sz="1200" dirty="0">
                <a:latin typeface="Corbel" panose="020B0503020204020204" pitchFamily="34" charset="0"/>
                <a:hlinkClick r:id="rId2"/>
              </a:rPr>
              <a:t>https://www.applegarth.n-yorks.sch.uk/key-information/school-policies/</a:t>
            </a:r>
            <a:endParaRPr lang="en-US" sz="1200" dirty="0">
              <a:latin typeface="Corbel" panose="020B0503020204020204" pitchFamily="34" charset="0"/>
            </a:endParaRPr>
          </a:p>
          <a:p>
            <a:pPr algn="ctr"/>
            <a:endParaRPr lang="en-US" dirty="0">
              <a:latin typeface="Twinkl"/>
            </a:endParaRPr>
          </a:p>
          <a:p>
            <a:pPr algn="ctr"/>
            <a:endParaRPr lang="en-US" dirty="0">
              <a:latin typeface="Twinkl"/>
            </a:endParaRPr>
          </a:p>
          <a:p>
            <a:pPr algn="ctr"/>
            <a:endParaRPr lang="en-US" dirty="0">
              <a:latin typeface="Twinkl"/>
            </a:endParaRPr>
          </a:p>
        </p:txBody>
      </p:sp>
      <p:sp>
        <p:nvSpPr>
          <p:cNvPr id="3" name="Speech Bubble: Rectangle 2">
            <a:extLst>
              <a:ext uri="{FF2B5EF4-FFF2-40B4-BE49-F238E27FC236}">
                <a16:creationId xmlns:a16="http://schemas.microsoft.com/office/drawing/2014/main" id="{67FB6C1B-36D6-4D79-A413-EEFB96F94B7F}"/>
              </a:ext>
            </a:extLst>
          </p:cNvPr>
          <p:cNvSpPr/>
          <p:nvPr/>
        </p:nvSpPr>
        <p:spPr>
          <a:xfrm>
            <a:off x="256653" y="1635854"/>
            <a:ext cx="1424027" cy="914400"/>
          </a:xfrm>
          <a:prstGeom prst="wedgeRectCallout">
            <a:avLst>
              <a:gd name="adj1" fmla="val -40374"/>
              <a:gd name="adj2" fmla="val -91628"/>
            </a:avLst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bg1"/>
                </a:solidFill>
                <a:latin typeface="Corbel" panose="020B0503020204020204" pitchFamily="34" charset="0"/>
              </a:rPr>
              <a:t>What time does school start?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7E8BB1C-4828-49B1-A49B-8B19B7F4F1C0}"/>
              </a:ext>
            </a:extLst>
          </p:cNvPr>
          <p:cNvSpPr txBox="1"/>
          <p:nvPr/>
        </p:nvSpPr>
        <p:spPr>
          <a:xfrm>
            <a:off x="2021748" y="1601011"/>
            <a:ext cx="15218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Twinkl" panose="02000000000000000000" pitchFamily="2" charset="0"/>
              </a:rPr>
              <a:t>8:50am</a:t>
            </a:r>
          </a:p>
        </p:txBody>
      </p:sp>
      <p:sp>
        <p:nvSpPr>
          <p:cNvPr id="12" name="Speech Bubble: Rectangle 11">
            <a:extLst>
              <a:ext uri="{FF2B5EF4-FFF2-40B4-BE49-F238E27FC236}">
                <a16:creationId xmlns:a16="http://schemas.microsoft.com/office/drawing/2014/main" id="{F016EFF0-9F28-4B40-AA28-1644CBBBF4C5}"/>
              </a:ext>
            </a:extLst>
          </p:cNvPr>
          <p:cNvSpPr/>
          <p:nvPr/>
        </p:nvSpPr>
        <p:spPr>
          <a:xfrm>
            <a:off x="256653" y="3172438"/>
            <a:ext cx="1424027" cy="914400"/>
          </a:xfrm>
          <a:prstGeom prst="wedgeRectCallout">
            <a:avLst>
              <a:gd name="adj1" fmla="val -40374"/>
              <a:gd name="adj2" fmla="val -91628"/>
            </a:avLst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bg1"/>
                </a:solidFill>
                <a:latin typeface="Corbel" panose="020B0503020204020204" pitchFamily="34" charset="0"/>
              </a:rPr>
              <a:t>What time does school finish?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8C70A57-C913-4182-B940-605AC0975E8B}"/>
              </a:ext>
            </a:extLst>
          </p:cNvPr>
          <p:cNvSpPr txBox="1"/>
          <p:nvPr/>
        </p:nvSpPr>
        <p:spPr>
          <a:xfrm>
            <a:off x="2021748" y="3172438"/>
            <a:ext cx="15218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Twinkl" panose="02000000000000000000" pitchFamily="2" charset="0"/>
              </a:rPr>
              <a:t>3:20pm</a:t>
            </a:r>
          </a:p>
        </p:txBody>
      </p:sp>
      <p:sp>
        <p:nvSpPr>
          <p:cNvPr id="16" name="Speech Bubble: Rectangle 15">
            <a:extLst>
              <a:ext uri="{FF2B5EF4-FFF2-40B4-BE49-F238E27FC236}">
                <a16:creationId xmlns:a16="http://schemas.microsoft.com/office/drawing/2014/main" id="{966170F4-E2BE-4354-9B13-C250B97F9594}"/>
              </a:ext>
            </a:extLst>
          </p:cNvPr>
          <p:cNvSpPr/>
          <p:nvPr/>
        </p:nvSpPr>
        <p:spPr>
          <a:xfrm>
            <a:off x="256653" y="4928531"/>
            <a:ext cx="1765095" cy="1501630"/>
          </a:xfrm>
          <a:prstGeom prst="wedgeRectCallout">
            <a:avLst>
              <a:gd name="adj1" fmla="val -40374"/>
              <a:gd name="adj2" fmla="val -91628"/>
            </a:avLst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tx1"/>
                </a:solidFill>
                <a:latin typeface="Corbel" panose="020B0503020204020204" pitchFamily="34" charset="0"/>
              </a:rPr>
              <a:t>Which senior leader in school has responsibility for attendance?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2B04F59-FCD3-4BFA-AFEC-31A88CCED05A}"/>
              </a:ext>
            </a:extLst>
          </p:cNvPr>
          <p:cNvSpPr txBox="1"/>
          <p:nvPr/>
        </p:nvSpPr>
        <p:spPr>
          <a:xfrm>
            <a:off x="2021748" y="4937461"/>
            <a:ext cx="1521813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dirty="0">
                <a:latin typeface="Twinkl"/>
              </a:rPr>
              <a:t>Mrs Hughes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735632F-0F73-4166-BAF6-B6BCD4FF6FCE}"/>
              </a:ext>
            </a:extLst>
          </p:cNvPr>
          <p:cNvSpPr txBox="1"/>
          <p:nvPr/>
        </p:nvSpPr>
        <p:spPr>
          <a:xfrm>
            <a:off x="5378742" y="1684091"/>
            <a:ext cx="4385343" cy="156966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fontAlgn="base"/>
            <a:r>
              <a:rPr lang="en-US" sz="1600" b="1" i="0" u="sng" kern="1200" dirty="0">
                <a:effectLst/>
                <a:latin typeface="Corbel" panose="020B0503020204020204" pitchFamily="34" charset="0"/>
              </a:rPr>
              <a:t>Ring school </a:t>
            </a:r>
            <a:r>
              <a:rPr lang="en-US" sz="1600" dirty="0">
                <a:latin typeface="Corbel" panose="020B0503020204020204" pitchFamily="34" charset="0"/>
              </a:rPr>
              <a:t>01609 773521 </a:t>
            </a:r>
            <a:r>
              <a:rPr lang="en-US" sz="1600" i="0" kern="1200" dirty="0">
                <a:effectLst/>
                <a:latin typeface="Corbel" panose="020B0503020204020204" pitchFamily="34" charset="0"/>
              </a:rPr>
              <a:t>and </a:t>
            </a:r>
            <a:r>
              <a:rPr lang="en-US" sz="1600" b="0" i="0" kern="1200" dirty="0">
                <a:effectLst/>
                <a:latin typeface="Corbel" panose="020B0503020204020204" pitchFamily="34" charset="0"/>
              </a:rPr>
              <a:t>press </a:t>
            </a:r>
            <a:r>
              <a:rPr lang="en-US" sz="1600" dirty="0">
                <a:latin typeface="Corbel" panose="020B0503020204020204" pitchFamily="34" charset="0"/>
              </a:rPr>
              <a:t>option 1 to </a:t>
            </a:r>
            <a:r>
              <a:rPr lang="en-US" sz="1600" b="0" i="0" kern="1200" dirty="0">
                <a:effectLst/>
                <a:latin typeface="Corbel" panose="020B0503020204020204" pitchFamily="34" charset="0"/>
              </a:rPr>
              <a:t>leave a message</a:t>
            </a:r>
            <a:r>
              <a:rPr lang="en-US" sz="1600" dirty="0">
                <a:latin typeface="Corbel" panose="020B0503020204020204" pitchFamily="34" charset="0"/>
              </a:rPr>
              <a:t>   </a:t>
            </a:r>
            <a:r>
              <a:rPr lang="en-US" sz="1600" b="0" i="0" kern="1200" dirty="0">
                <a:effectLst/>
                <a:latin typeface="Corbel" panose="020B0503020204020204" pitchFamily="34" charset="0"/>
              </a:rPr>
              <a:t> </a:t>
            </a:r>
            <a:r>
              <a:rPr lang="en-US" sz="1600" b="1" i="0" kern="1200" dirty="0">
                <a:effectLst/>
                <a:latin typeface="Corbel" panose="020B0503020204020204" pitchFamily="34" charset="0"/>
              </a:rPr>
              <a:t>OR</a:t>
            </a:r>
            <a:br>
              <a:rPr lang="en-US" sz="1600" b="0" i="0" kern="1200" dirty="0">
                <a:effectLst/>
                <a:latin typeface="Corbel" panose="020B0503020204020204" pitchFamily="34" charset="0"/>
              </a:rPr>
            </a:br>
            <a:r>
              <a:rPr lang="en-US" sz="1600" b="1" i="0" u="sng" kern="1200" dirty="0">
                <a:effectLst/>
                <a:latin typeface="Corbel" panose="020B0503020204020204" pitchFamily="34" charset="0"/>
              </a:rPr>
              <a:t>Email </a:t>
            </a:r>
            <a:r>
              <a:rPr lang="en-US" sz="1600" b="1" u="sng" dirty="0">
                <a:latin typeface="Corbel" panose="020B0503020204020204" pitchFamily="34" charset="0"/>
              </a:rPr>
              <a:t>s</a:t>
            </a:r>
            <a:r>
              <a:rPr lang="en-US" sz="1600" b="1" i="0" u="sng" kern="1200" dirty="0">
                <a:effectLst/>
                <a:latin typeface="Corbel" panose="020B0503020204020204" pitchFamily="34" charset="0"/>
              </a:rPr>
              <a:t>chool </a:t>
            </a:r>
            <a:r>
              <a:rPr lang="en-US" sz="1600" b="0" i="0" kern="1200" dirty="0">
                <a:effectLst/>
                <a:latin typeface="Corbel" panose="020B0503020204020204" pitchFamily="34" charset="0"/>
              </a:rPr>
              <a:t>admin@applegarth.n-yorks.sch.uk </a:t>
            </a:r>
            <a:br>
              <a:rPr lang="en-US" sz="1600" b="0" i="0" kern="1200" dirty="0">
                <a:effectLst/>
                <a:latin typeface="Corbel" panose="020B0503020204020204" pitchFamily="34" charset="0"/>
              </a:rPr>
            </a:br>
            <a:r>
              <a:rPr lang="en-US" sz="1600" dirty="0">
                <a:latin typeface="Corbel" panose="020B0503020204020204" pitchFamily="34" charset="0"/>
              </a:rPr>
              <a:t>L</a:t>
            </a:r>
            <a:r>
              <a:rPr lang="en-US" sz="1600" b="0" i="0" kern="1200" dirty="0">
                <a:effectLst/>
                <a:latin typeface="Corbel" panose="020B0503020204020204" pitchFamily="34" charset="0"/>
              </a:rPr>
              <a:t>et us know </a:t>
            </a:r>
            <a:r>
              <a:rPr lang="en-US" sz="1600" b="0" i="0" u="sng" kern="1200" dirty="0">
                <a:effectLst/>
                <a:latin typeface="Corbel" panose="020B0503020204020204" pitchFamily="34" charset="0"/>
              </a:rPr>
              <a:t>as soon as possible </a:t>
            </a:r>
            <a:r>
              <a:rPr lang="en-US" sz="1600" b="0" i="0" kern="1200" dirty="0">
                <a:effectLst/>
                <a:latin typeface="Corbel" panose="020B0503020204020204" pitchFamily="34" charset="0"/>
              </a:rPr>
              <a:t>and by 9.00am </a:t>
            </a:r>
            <a:endParaRPr lang="en-US" sz="1600" dirty="0">
              <a:latin typeface="Corbel" panose="020B0503020204020204" pitchFamily="34" charset="0"/>
            </a:endParaRPr>
          </a:p>
          <a:p>
            <a:r>
              <a:rPr lang="en-US" sz="1600" dirty="0">
                <a:latin typeface="Corbel" panose="020B0503020204020204" pitchFamily="34" charset="0"/>
              </a:rPr>
              <a:t>Let us know </a:t>
            </a:r>
            <a:r>
              <a:rPr lang="en-US" sz="1600" u="sng" dirty="0">
                <a:latin typeface="Corbel" panose="020B0503020204020204" pitchFamily="34" charset="0"/>
              </a:rPr>
              <a:t>every</a:t>
            </a:r>
            <a:r>
              <a:rPr lang="en-US" sz="1600" dirty="0">
                <a:latin typeface="Corbel" panose="020B0503020204020204" pitchFamily="34" charset="0"/>
              </a:rPr>
              <a:t> </a:t>
            </a:r>
            <a:r>
              <a:rPr lang="en-US" sz="1600" u="sng" dirty="0">
                <a:latin typeface="Corbel" panose="020B0503020204020204" pitchFamily="34" charset="0"/>
              </a:rPr>
              <a:t>day</a:t>
            </a:r>
            <a:r>
              <a:rPr lang="en-US" sz="1600" dirty="0">
                <a:latin typeface="Corbel" panose="020B0503020204020204" pitchFamily="34" charset="0"/>
              </a:rPr>
              <a:t> unless we know when they'll be back.</a:t>
            </a:r>
            <a:endParaRPr lang="en-US" sz="1600" b="0" i="0" kern="1200" dirty="0">
              <a:effectLst/>
              <a:latin typeface="Corbel" panose="020B0503020204020204" pitchFamily="34" charset="0"/>
            </a:endParaRPr>
          </a:p>
        </p:txBody>
      </p:sp>
      <p:sp>
        <p:nvSpPr>
          <p:cNvPr id="22" name="Speech Bubble: Rectangle 21">
            <a:extLst>
              <a:ext uri="{FF2B5EF4-FFF2-40B4-BE49-F238E27FC236}">
                <a16:creationId xmlns:a16="http://schemas.microsoft.com/office/drawing/2014/main" id="{750C528D-0B31-4B92-A2B5-53C4A0FBCA2C}"/>
              </a:ext>
            </a:extLst>
          </p:cNvPr>
          <p:cNvSpPr/>
          <p:nvPr/>
        </p:nvSpPr>
        <p:spPr>
          <a:xfrm>
            <a:off x="3613647" y="1723144"/>
            <a:ext cx="1765095" cy="1501630"/>
          </a:xfrm>
          <a:prstGeom prst="wedgeRectCallout">
            <a:avLst>
              <a:gd name="adj1" fmla="val -39899"/>
              <a:gd name="adj2" fmla="val -70399"/>
            </a:avLst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>
                <a:solidFill>
                  <a:schemeClr val="tx1"/>
                </a:solidFill>
                <a:latin typeface="Corbel" panose="020B0503020204020204" pitchFamily="34" charset="0"/>
              </a:rPr>
              <a:t>How do I let school know about unexpected absences e.g. illness or medical appointments?</a:t>
            </a:r>
          </a:p>
        </p:txBody>
      </p:sp>
      <p:sp>
        <p:nvSpPr>
          <p:cNvPr id="24" name="Speech Bubble: Rectangle 23">
            <a:extLst>
              <a:ext uri="{FF2B5EF4-FFF2-40B4-BE49-F238E27FC236}">
                <a16:creationId xmlns:a16="http://schemas.microsoft.com/office/drawing/2014/main" id="{7D405334-4E2D-45D3-A320-606074692D87}"/>
              </a:ext>
            </a:extLst>
          </p:cNvPr>
          <p:cNvSpPr/>
          <p:nvPr/>
        </p:nvSpPr>
        <p:spPr>
          <a:xfrm>
            <a:off x="3238150" y="3979134"/>
            <a:ext cx="1765095" cy="1023457"/>
          </a:xfrm>
          <a:prstGeom prst="wedgeRectCallout">
            <a:avLst>
              <a:gd name="adj1" fmla="val -40374"/>
              <a:gd name="adj2" fmla="val -91628"/>
            </a:avLst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chemeClr val="tx1"/>
                </a:solidFill>
                <a:latin typeface="Corbel" panose="020B0503020204020204" pitchFamily="34" charset="0"/>
              </a:rPr>
              <a:t>How do I let school know about planned absences?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D852DB7-210F-4BA8-8F18-A4578C47B5C6}"/>
              </a:ext>
            </a:extLst>
          </p:cNvPr>
          <p:cNvSpPr txBox="1"/>
          <p:nvPr/>
        </p:nvSpPr>
        <p:spPr>
          <a:xfrm>
            <a:off x="4975230" y="3960123"/>
            <a:ext cx="1244417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fontAlgn="base"/>
            <a:r>
              <a:rPr lang="en-US" sz="1600" i="0" kern="1200" dirty="0">
                <a:solidFill>
                  <a:schemeClr val="tx1"/>
                </a:solidFill>
                <a:effectLst/>
                <a:latin typeface="Corbel" panose="020B0503020204020204" pitchFamily="34" charset="0"/>
              </a:rPr>
              <a:t>Ask the school office for a</a:t>
            </a:r>
            <a:r>
              <a:rPr lang="en-US" sz="1600" b="1" i="0" kern="1200" dirty="0">
                <a:solidFill>
                  <a:schemeClr val="tx1"/>
                </a:solidFill>
                <a:effectLst/>
                <a:latin typeface="Corbel" panose="020B0503020204020204" pitchFamily="34" charset="0"/>
              </a:rPr>
              <a:t> </a:t>
            </a:r>
            <a:r>
              <a:rPr lang="en-US" sz="1600" b="1" dirty="0">
                <a:latin typeface="Corbel" panose="020B0503020204020204" pitchFamily="34" charset="0"/>
              </a:rPr>
              <a:t>Leave of Absence Form</a:t>
            </a:r>
            <a:r>
              <a:rPr lang="en-US" sz="1600" i="0" kern="1200" dirty="0">
                <a:solidFill>
                  <a:schemeClr val="tx1"/>
                </a:solidFill>
                <a:effectLst/>
                <a:latin typeface="Corbel" panose="020B0503020204020204" pitchFamily="34" charset="0"/>
              </a:rPr>
              <a:t>.</a:t>
            </a:r>
          </a:p>
        </p:txBody>
      </p:sp>
      <p:sp>
        <p:nvSpPr>
          <p:cNvPr id="28" name="Speech Bubble: Rectangle 27">
            <a:extLst>
              <a:ext uri="{FF2B5EF4-FFF2-40B4-BE49-F238E27FC236}">
                <a16:creationId xmlns:a16="http://schemas.microsoft.com/office/drawing/2014/main" id="{EE07810D-EBF1-4E74-86B6-9A1F8C9BED24}"/>
              </a:ext>
            </a:extLst>
          </p:cNvPr>
          <p:cNvSpPr/>
          <p:nvPr/>
        </p:nvSpPr>
        <p:spPr>
          <a:xfrm>
            <a:off x="6365936" y="3949233"/>
            <a:ext cx="1684996" cy="1299103"/>
          </a:xfrm>
          <a:prstGeom prst="wedgeRectCallout">
            <a:avLst>
              <a:gd name="adj1" fmla="val -40374"/>
              <a:gd name="adj2" fmla="val -91628"/>
            </a:avLst>
          </a:prstGeom>
          <a:solidFill>
            <a:srgbClr val="7030A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chemeClr val="bg1"/>
                </a:solidFill>
                <a:latin typeface="Corbel" panose="020B0503020204020204" pitchFamily="34" charset="0"/>
              </a:rPr>
              <a:t>Who can I talk to if I am worried about my child’s attendance?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F445DDC9-2669-4266-8A14-D0E2283A9ACF}"/>
              </a:ext>
            </a:extLst>
          </p:cNvPr>
          <p:cNvSpPr txBox="1"/>
          <p:nvPr/>
        </p:nvSpPr>
        <p:spPr>
          <a:xfrm>
            <a:off x="8079089" y="3670329"/>
            <a:ext cx="1684996" cy="156966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just" fontAlgn="base"/>
            <a:r>
              <a:rPr lang="en-US" sz="1600" i="0" kern="1200" dirty="0">
                <a:effectLst/>
                <a:latin typeface="Corbel"/>
              </a:rPr>
              <a:t>We are all happy to help. Please talk to the office staff, </a:t>
            </a:r>
            <a:r>
              <a:rPr lang="en-US" sz="1600" dirty="0" err="1">
                <a:latin typeface="Corbel"/>
              </a:rPr>
              <a:t>Mrs</a:t>
            </a:r>
            <a:r>
              <a:rPr lang="en-US" sz="1600" dirty="0">
                <a:latin typeface="Corbel"/>
              </a:rPr>
              <a:t> Hughes</a:t>
            </a:r>
            <a:r>
              <a:rPr lang="en-US" sz="1600" i="0" kern="1200" dirty="0">
                <a:effectLst/>
                <a:latin typeface="Corbel"/>
              </a:rPr>
              <a:t> or your child’s teacher.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F9905FE-27AF-45BC-A82E-A3ED87DFFC7A}"/>
              </a:ext>
            </a:extLst>
          </p:cNvPr>
          <p:cNvSpPr txBox="1"/>
          <p:nvPr/>
        </p:nvSpPr>
        <p:spPr>
          <a:xfrm>
            <a:off x="4378352" y="5638585"/>
            <a:ext cx="5385733" cy="110799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Corbel" panose="020B0503020204020204" pitchFamily="34" charset="0"/>
              </a:rPr>
              <a:t>Did you know?</a:t>
            </a:r>
          </a:p>
          <a:p>
            <a:r>
              <a:rPr lang="en-GB" sz="1600" dirty="0">
                <a:latin typeface="Corbel" panose="020B0503020204020204" pitchFamily="34" charset="0"/>
              </a:rPr>
              <a:t>Attendance </a:t>
            </a:r>
            <a:r>
              <a:rPr lang="en-GB" sz="1600" dirty="0">
                <a:solidFill>
                  <a:srgbClr val="FF0000"/>
                </a:solidFill>
                <a:latin typeface="Corbel" panose="020B0503020204020204" pitchFamily="34" charset="0"/>
              </a:rPr>
              <a:t>below 90% </a:t>
            </a:r>
            <a:r>
              <a:rPr lang="en-GB" sz="1600" dirty="0">
                <a:latin typeface="Corbel" panose="020B0503020204020204" pitchFamily="34" charset="0"/>
              </a:rPr>
              <a:t>is judged as ‘persistent’ absence</a:t>
            </a:r>
          </a:p>
          <a:p>
            <a:r>
              <a:rPr lang="en-GB" sz="1600" dirty="0">
                <a:latin typeface="Corbel" panose="020B0503020204020204" pitchFamily="34" charset="0"/>
              </a:rPr>
              <a:t>Attendance </a:t>
            </a:r>
            <a:r>
              <a:rPr lang="en-GB" sz="1600" dirty="0">
                <a:solidFill>
                  <a:srgbClr val="FF0000"/>
                </a:solidFill>
                <a:latin typeface="Corbel" panose="020B0503020204020204" pitchFamily="34" charset="0"/>
              </a:rPr>
              <a:t>below 50% </a:t>
            </a:r>
            <a:r>
              <a:rPr lang="en-GB" sz="1600" dirty="0">
                <a:latin typeface="Corbel" panose="020B0503020204020204" pitchFamily="34" charset="0"/>
              </a:rPr>
              <a:t>is judged as ‘severe’ absence</a:t>
            </a:r>
          </a:p>
          <a:p>
            <a:r>
              <a:rPr lang="en-GB" sz="1600" dirty="0">
                <a:solidFill>
                  <a:srgbClr val="FF0000"/>
                </a:solidFill>
                <a:latin typeface="Corbel" panose="020B0503020204020204" pitchFamily="34" charset="0"/>
              </a:rPr>
              <a:t>Our school target is 97% attendance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C37546C-3D6A-4E1E-B1E3-DF26DBCD2345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568431" y="235037"/>
            <a:ext cx="886001" cy="1039622"/>
          </a:xfrm>
          <a:prstGeom prst="rect">
            <a:avLst/>
          </a:prstGeom>
        </p:spPr>
      </p:pic>
      <p:pic>
        <p:nvPicPr>
          <p:cNvPr id="5" name="Picture 4" descr="A person smiling at camera&#10;&#10;Description automatically generated">
            <a:extLst>
              <a:ext uri="{FF2B5EF4-FFF2-40B4-BE49-F238E27FC236}">
                <a16:creationId xmlns:a16="http://schemas.microsoft.com/office/drawing/2014/main" id="{A681C461-BD2E-5FBE-7AB1-67964E7ED53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37121" y="5312286"/>
            <a:ext cx="1108493" cy="1359749"/>
          </a:xfrm>
          <a:prstGeom prst="rect">
            <a:avLst/>
          </a:prstGeom>
        </p:spPr>
      </p:pic>
      <p:pic>
        <p:nvPicPr>
          <p:cNvPr id="1026" name="Picture 2" descr="Clock 3:20 | ClipArt ETC">
            <a:extLst>
              <a:ext uri="{FF2B5EF4-FFF2-40B4-BE49-F238E27FC236}">
                <a16:creationId xmlns:a16="http://schemas.microsoft.com/office/drawing/2014/main" id="{32595079-DAB7-1CA4-8745-C925E2F54F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1447" y="3664310"/>
            <a:ext cx="835787" cy="835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lock 8:50 | ClipArt ETC">
            <a:extLst>
              <a:ext uri="{FF2B5EF4-FFF2-40B4-BE49-F238E27FC236}">
                <a16:creationId xmlns:a16="http://schemas.microsoft.com/office/drawing/2014/main" id="{D2A29F97-DA25-7046-198E-929052A771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1447" y="2040027"/>
            <a:ext cx="835782" cy="835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01060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peech Bubble: Rectangle 1">
            <a:extLst>
              <a:ext uri="{FF2B5EF4-FFF2-40B4-BE49-F238E27FC236}">
                <a16:creationId xmlns:a16="http://schemas.microsoft.com/office/drawing/2014/main" id="{ABE161EA-AB8E-4D90-88FF-022019DC9265}"/>
              </a:ext>
            </a:extLst>
          </p:cNvPr>
          <p:cNvSpPr/>
          <p:nvPr/>
        </p:nvSpPr>
        <p:spPr>
          <a:xfrm>
            <a:off x="280959" y="554989"/>
            <a:ext cx="2100869" cy="1123309"/>
          </a:xfrm>
          <a:prstGeom prst="wedgeRectCallout">
            <a:avLst>
              <a:gd name="adj1" fmla="val -40374"/>
              <a:gd name="adj2" fmla="val -91628"/>
            </a:avLst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rgbClr val="000000"/>
                </a:solidFill>
                <a:latin typeface="Corbel" panose="020B0503020204020204" pitchFamily="34" charset="0"/>
              </a:rPr>
              <a:t>What is school doing to encourage good attendance?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CAE87E8-F6C8-4031-BDEE-F0D5D66A41DD}"/>
              </a:ext>
            </a:extLst>
          </p:cNvPr>
          <p:cNvSpPr txBox="1"/>
          <p:nvPr/>
        </p:nvSpPr>
        <p:spPr>
          <a:xfrm>
            <a:off x="2491675" y="554989"/>
            <a:ext cx="7402579" cy="1077218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285750" indent="-285750">
              <a:buFont typeface="Courier New"/>
              <a:buChar char="o"/>
            </a:pPr>
            <a:r>
              <a:rPr lang="en-GB" sz="1600" dirty="0">
                <a:latin typeface="Corbel" panose="020B0503020204020204" pitchFamily="34" charset="0"/>
              </a:rPr>
              <a:t>Making school a happy and welcoming place to be </a:t>
            </a:r>
            <a:endParaRPr lang="en-US" dirty="0">
              <a:latin typeface="Corbel" panose="020B0503020204020204" pitchFamily="34" charset="0"/>
            </a:endParaRPr>
          </a:p>
          <a:p>
            <a:pPr marL="285750" indent="-285750">
              <a:buFont typeface="Courier New"/>
              <a:buChar char="o"/>
            </a:pPr>
            <a:r>
              <a:rPr lang="en-GB" sz="1600" dirty="0">
                <a:latin typeface="Corbel" panose="020B0503020204020204" pitchFamily="34" charset="0"/>
              </a:rPr>
              <a:t>Informing parents about their child’s attendance </a:t>
            </a:r>
          </a:p>
          <a:p>
            <a:pPr marL="285750" indent="-285750">
              <a:buFont typeface="Courier New"/>
              <a:buChar char="o"/>
            </a:pPr>
            <a:r>
              <a:rPr lang="en-GB" sz="1600" dirty="0">
                <a:latin typeface="Corbel" panose="020B0503020204020204" pitchFamily="34" charset="0"/>
              </a:rPr>
              <a:t>Identifying and working closely with families needing support </a:t>
            </a:r>
          </a:p>
          <a:p>
            <a:pPr marL="285750" indent="-285750">
              <a:buFont typeface="Courier New"/>
              <a:buChar char="o"/>
            </a:pPr>
            <a:r>
              <a:rPr lang="en-GB" sz="1600" dirty="0">
                <a:latin typeface="Corbel" panose="020B0503020204020204" pitchFamily="34" charset="0"/>
              </a:rPr>
              <a:t>Looking carefully at attendance data and trends for patterns and areas to improve</a:t>
            </a:r>
          </a:p>
        </p:txBody>
      </p:sp>
      <p:sp>
        <p:nvSpPr>
          <p:cNvPr id="8" name="Speech Bubble: Rectangle 7">
            <a:extLst>
              <a:ext uri="{FF2B5EF4-FFF2-40B4-BE49-F238E27FC236}">
                <a16:creationId xmlns:a16="http://schemas.microsoft.com/office/drawing/2014/main" id="{D135BD73-1E5F-E870-7FC3-73EA08011425}"/>
              </a:ext>
            </a:extLst>
          </p:cNvPr>
          <p:cNvSpPr/>
          <p:nvPr/>
        </p:nvSpPr>
        <p:spPr>
          <a:xfrm>
            <a:off x="436514" y="4911846"/>
            <a:ext cx="1498112" cy="1391165"/>
          </a:xfrm>
          <a:prstGeom prst="wedgeRectCallout">
            <a:avLst>
              <a:gd name="adj1" fmla="val -44176"/>
              <a:gd name="adj2" fmla="val -79896"/>
            </a:avLst>
          </a:prstGeom>
          <a:solidFill>
            <a:srgbClr val="7030A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600" b="1" dirty="0">
                <a:solidFill>
                  <a:schemeClr val="bg1"/>
                </a:solidFill>
                <a:latin typeface="Corbel" panose="020B0503020204020204" pitchFamily="34" charset="0"/>
              </a:rPr>
              <a:t>When does the Local Authoity get involved in my child's attendance?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33ABDAC-9C1F-263E-CB37-49382C6AC9D1}"/>
              </a:ext>
            </a:extLst>
          </p:cNvPr>
          <p:cNvSpPr txBox="1"/>
          <p:nvPr/>
        </p:nvSpPr>
        <p:spPr>
          <a:xfrm>
            <a:off x="2049158" y="4424908"/>
            <a:ext cx="2867717" cy="246221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400" dirty="0">
                <a:latin typeface="Corbel" panose="020B0503020204020204" pitchFamily="34" charset="0"/>
              </a:rPr>
              <a:t>When a pupil has 10 or more sessions of unauthorised absence, the attendance Fast Track process begins. The process involves an initial formal warning letter. If no improvement is made, a panel meeting is held. A legal meeting (PACE) is held next and a penalty notice and/or prosecution may be served if attendance continues to decline. </a:t>
            </a:r>
          </a:p>
        </p:txBody>
      </p:sp>
      <p:sp>
        <p:nvSpPr>
          <p:cNvPr id="11" name="Speech Bubble: Rectangle 10">
            <a:extLst>
              <a:ext uri="{FF2B5EF4-FFF2-40B4-BE49-F238E27FC236}">
                <a16:creationId xmlns:a16="http://schemas.microsoft.com/office/drawing/2014/main" id="{47524BBF-B285-C405-9D1C-DF1676BE4A35}"/>
              </a:ext>
            </a:extLst>
          </p:cNvPr>
          <p:cNvSpPr/>
          <p:nvPr/>
        </p:nvSpPr>
        <p:spPr>
          <a:xfrm>
            <a:off x="5046595" y="5118712"/>
            <a:ext cx="1221922" cy="977431"/>
          </a:xfrm>
          <a:prstGeom prst="wedgeRectCallout">
            <a:avLst>
              <a:gd name="adj1" fmla="val -40374"/>
              <a:gd name="adj2" fmla="val -91628"/>
            </a:avLst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600" b="1" dirty="0">
                <a:solidFill>
                  <a:schemeClr val="tx1"/>
                </a:solidFill>
                <a:latin typeface="Corbel" panose="020B0503020204020204" pitchFamily="34" charset="0"/>
              </a:rPr>
              <a:t>When will fixed penalties be issued?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A14C9DC-5C03-0007-BE3F-E082DB820183}"/>
              </a:ext>
            </a:extLst>
          </p:cNvPr>
          <p:cNvSpPr txBox="1"/>
          <p:nvPr/>
        </p:nvSpPr>
        <p:spPr>
          <a:xfrm>
            <a:off x="6344441" y="4351319"/>
            <a:ext cx="3470676" cy="255454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Courier New"/>
              <a:buChar char="o"/>
            </a:pPr>
            <a:r>
              <a:rPr lang="en-US" sz="1600" dirty="0">
                <a:latin typeface="Corbel" panose="020B0503020204020204" pitchFamily="34" charset="0"/>
              </a:rPr>
              <a:t>For holidays taken in term time a penalty notice of £60 will be issued (going up to £120 if not paid promptly)</a:t>
            </a:r>
          </a:p>
          <a:p>
            <a:pPr marL="285750" indent="-285750">
              <a:buFont typeface="Courier New"/>
              <a:buChar char="o"/>
            </a:pPr>
            <a:r>
              <a:rPr lang="en-US" sz="1600" dirty="0">
                <a:latin typeface="Corbel" panose="020B0503020204020204" pitchFamily="34" charset="0"/>
                <a:cs typeface="Calibri"/>
              </a:rPr>
              <a:t>If support for attendance has been refused or has not been successful over a sustained period of time. The penalty notice at this stage is considerably more than a holiday one.</a:t>
            </a:r>
          </a:p>
        </p:txBody>
      </p:sp>
      <p:sp>
        <p:nvSpPr>
          <p:cNvPr id="15" name="Speech Bubble: Rectangle 14">
            <a:extLst>
              <a:ext uri="{FF2B5EF4-FFF2-40B4-BE49-F238E27FC236}">
                <a16:creationId xmlns:a16="http://schemas.microsoft.com/office/drawing/2014/main" id="{9EE592A0-00C7-8115-1901-403C7BF92CFC}"/>
              </a:ext>
            </a:extLst>
          </p:cNvPr>
          <p:cNvSpPr/>
          <p:nvPr/>
        </p:nvSpPr>
        <p:spPr>
          <a:xfrm>
            <a:off x="280959" y="2425399"/>
            <a:ext cx="2289855" cy="1501630"/>
          </a:xfrm>
          <a:prstGeom prst="wedgeRectCallout">
            <a:avLst>
              <a:gd name="adj1" fmla="val -44176"/>
              <a:gd name="adj2" fmla="val -79896"/>
            </a:avLst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600" b="1" dirty="0">
                <a:solidFill>
                  <a:srgbClr val="FFFFFF"/>
                </a:solidFill>
                <a:latin typeface="Corbel" panose="020B0503020204020204" pitchFamily="34" charset="0"/>
              </a:rPr>
              <a:t>What will happen if my child does not arrive at school and school does not know where they are?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AD20A05-98F8-6F4D-642A-88BD86CDE6A5}"/>
              </a:ext>
            </a:extLst>
          </p:cNvPr>
          <p:cNvSpPr txBox="1"/>
          <p:nvPr/>
        </p:nvSpPr>
        <p:spPr>
          <a:xfrm>
            <a:off x="2570814" y="1796774"/>
            <a:ext cx="7244303" cy="255454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600" dirty="0">
                <a:latin typeface="Corbel" panose="020B0503020204020204" pitchFamily="34" charset="0"/>
                <a:cs typeface="Segoe UI"/>
              </a:rPr>
              <a:t>1) Office staff will call by 9:30am. All other contacts will be called if there is no response. </a:t>
            </a:r>
            <a:br>
              <a:rPr lang="en-US" sz="1600" dirty="0">
                <a:latin typeface="Corbel" panose="020B0503020204020204" pitchFamily="34" charset="0"/>
                <a:cs typeface="Segoe UI"/>
              </a:rPr>
            </a:br>
            <a:r>
              <a:rPr lang="en-US" sz="1600" dirty="0">
                <a:latin typeface="Corbel" panose="020B0503020204020204" pitchFamily="34" charset="0"/>
                <a:cs typeface="Segoe UI"/>
              </a:rPr>
              <a:t>2) If they cannot reach you, the on site safeguarding lead will send a text and email. ​</a:t>
            </a:r>
            <a:br>
              <a:rPr lang="en-US" sz="1600" dirty="0">
                <a:latin typeface="Corbel" panose="020B0503020204020204" pitchFamily="34" charset="0"/>
                <a:cs typeface="Segoe UI"/>
              </a:rPr>
            </a:br>
            <a:r>
              <a:rPr lang="en-US" sz="1600" dirty="0">
                <a:latin typeface="Corbel" panose="020B0503020204020204" pitchFamily="34" charset="0"/>
                <a:cs typeface="Segoe UI"/>
              </a:rPr>
              <a:t>3) If there is no response by 10:30am, a member of staff will visit your home for a welfare check. ​</a:t>
            </a:r>
            <a:br>
              <a:rPr lang="en-US" sz="1600" dirty="0">
                <a:latin typeface="Corbel" panose="020B0503020204020204" pitchFamily="34" charset="0"/>
                <a:cs typeface="Segoe UI"/>
              </a:rPr>
            </a:br>
            <a:r>
              <a:rPr lang="en-US" sz="1600" dirty="0">
                <a:latin typeface="Corbel" panose="020B0503020204020204" pitchFamily="34" charset="0"/>
                <a:cs typeface="Segoe UI"/>
              </a:rPr>
              <a:t>4) If there is no response, a note will be posted to notify you we’ve visited and requesting an urgent response.  </a:t>
            </a:r>
          </a:p>
          <a:p>
            <a:r>
              <a:rPr lang="en-US" sz="1600" dirty="0">
                <a:latin typeface="Corbel" panose="020B0503020204020204" pitchFamily="34" charset="0"/>
                <a:cs typeface="Segoe UI"/>
              </a:rPr>
              <a:t>5) We may need to contact external professionals, or if seriously worried, the police.</a:t>
            </a:r>
          </a:p>
          <a:p>
            <a:r>
              <a:rPr lang="en-US" sz="1600" b="1" dirty="0">
                <a:solidFill>
                  <a:srgbClr val="FF0000"/>
                </a:solidFill>
                <a:latin typeface="Corbel" panose="020B0503020204020204" pitchFamily="34" charset="0"/>
                <a:cs typeface="Segoe UI"/>
              </a:rPr>
              <a:t>This is a very time-consuming and unnecessary process. Please call before 9:00am so that we know you and your family are safe.</a:t>
            </a:r>
            <a:endParaRPr lang="en-US" b="1" dirty="0">
              <a:solidFill>
                <a:srgbClr val="FF0000"/>
              </a:solidFill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32954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2e38116-5526-4fe2-920a-4a43bf1656e8">
      <Terms xmlns="http://schemas.microsoft.com/office/infopath/2007/PartnerControls"/>
    </lcf76f155ced4ddcb4097134ff3c332f>
    <TaxCatchAll xmlns="123c8d35-ba20-4bde-8605-475c985b8033" xsi:nil="true"/>
    <SharedWithUsers xmlns="123c8d35-ba20-4bde-8605-475c985b8033">
      <UserInfo>
        <DisplayName/>
        <AccountId xsi:nil="true"/>
        <AccountType/>
      </UserInfo>
    </SharedWithUsers>
    <MediaLengthInSeconds xmlns="82e38116-5526-4fe2-920a-4a43bf1656e8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54C5A68E24FD64F88CC81C3692862D5" ma:contentTypeVersion="18" ma:contentTypeDescription="Create a new document." ma:contentTypeScope="" ma:versionID="f670e0e9909481e9d7bf9804356f5c8e">
  <xsd:schema xmlns:xsd="http://www.w3.org/2001/XMLSchema" xmlns:xs="http://www.w3.org/2001/XMLSchema" xmlns:p="http://schemas.microsoft.com/office/2006/metadata/properties" xmlns:ns2="82e38116-5526-4fe2-920a-4a43bf1656e8" xmlns:ns3="123c8d35-ba20-4bde-8605-475c985b8033" targetNamespace="http://schemas.microsoft.com/office/2006/metadata/properties" ma:root="true" ma:fieldsID="8feafb3a81c66161fb18c03288320c61" ns2:_="" ns3:_="">
    <xsd:import namespace="82e38116-5526-4fe2-920a-4a43bf1656e8"/>
    <xsd:import namespace="123c8d35-ba20-4bde-8605-475c985b803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2e38116-5526-4fe2-920a-4a43bf1656e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3482d30-55a2-4708-ac67-a5d87a40bf1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23c8d35-ba20-4bde-8605-475c985b8033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abc2898-3138-42b5-a776-77ba5891fa1a}" ma:internalName="TaxCatchAll" ma:showField="CatchAllData" ma:web="123c8d35-ba20-4bde-8605-475c985b803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ED74797-D36C-4EED-9453-1A6C5DAC754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30EF208-A515-486C-8247-B76EF2BBFA53}">
  <ds:schemaRefs>
    <ds:schemaRef ds:uri="82e38116-5526-4fe2-920a-4a43bf1656e8"/>
    <ds:schemaRef ds:uri="http://purl.org/dc/dcmitype/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http://schemas.microsoft.com/office/2006/metadata/properties"/>
    <ds:schemaRef ds:uri="http://purl.org/dc/terms/"/>
    <ds:schemaRef ds:uri="http://schemas.microsoft.com/office/infopath/2007/PartnerControls"/>
    <ds:schemaRef ds:uri="123c8d35-ba20-4bde-8605-475c985b8033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1BF5C4E5-AC78-4FA2-8585-5872CCDA057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2e38116-5526-4fe2-920a-4a43bf1656e8"/>
    <ds:schemaRef ds:uri="123c8d35-ba20-4bde-8605-475c985b803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494</TotalTime>
  <Words>559</Words>
  <Application>Microsoft Office PowerPoint</Application>
  <PresentationFormat>A4 Paper (210x297 mm)</PresentationFormat>
  <Paragraphs>35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Corbel</vt:lpstr>
      <vt:lpstr>Courier New</vt:lpstr>
      <vt:lpstr>Twinkl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katey Lacey</dc:creator>
  <cp:lastModifiedBy>Vikki Hughes</cp:lastModifiedBy>
  <cp:revision>58</cp:revision>
  <cp:lastPrinted>2022-11-28T10:06:33Z</cp:lastPrinted>
  <dcterms:created xsi:type="dcterms:W3CDTF">2022-11-07T19:22:37Z</dcterms:created>
  <dcterms:modified xsi:type="dcterms:W3CDTF">2026-06-16T21:11:47Z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0x010100A54C5A68E24FD64F88CC81C3692862D5</vt:lpwstr>
  </property>
  <property fmtid="{D5CDD505-2E9C-101B-9397-08002B2CF9AE}" pid="3" name="Order">
    <vt:r8>3306900</vt:r8>
  </property>
  <property fmtid="{D5CDD505-2E9C-101B-9397-08002B2CF9AE}" pid="4" name="TriggerFlowInfo">
    <vt:lpwstr/>
  </property>
  <property fmtid="{D5CDD505-2E9C-101B-9397-08002B2CF9AE}" pid="5" name="_SourceUrl">
    <vt:lpwstr/>
  </property>
  <property fmtid="{D5CDD505-2E9C-101B-9397-08002B2CF9AE}" pid="6" name="_SharedFileIndex">
    <vt:lpwstr/>
  </property>
  <property fmtid="{D5CDD505-2E9C-101B-9397-08002B2CF9AE}" pid="7" name="ComplianceAssetId">
    <vt:lpwstr/>
  </property>
  <property fmtid="{D5CDD505-2E9C-101B-9397-08002B2CF9AE}" pid="8" name="_ExtendedDescription">
    <vt:lpwstr/>
  </property>
</Properties>
</file>