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8"/>
  </p:notesMasterIdLst>
  <p:sldIdLst>
    <p:sldId id="256" r:id="rId2"/>
    <p:sldId id="259" r:id="rId3"/>
    <p:sldId id="304" r:id="rId4"/>
    <p:sldId id="289" r:id="rId5"/>
    <p:sldId id="290" r:id="rId6"/>
    <p:sldId id="291" r:id="rId7"/>
    <p:sldId id="292" r:id="rId8"/>
    <p:sldId id="293" r:id="rId9"/>
    <p:sldId id="303" r:id="rId10"/>
    <p:sldId id="296" r:id="rId11"/>
    <p:sldId id="297" r:id="rId12"/>
    <p:sldId id="298" r:id="rId13"/>
    <p:sldId id="299" r:id="rId14"/>
    <p:sldId id="300" r:id="rId15"/>
    <p:sldId id="301" r:id="rId16"/>
    <p:sldId id="302" r:id="rId17"/>
  </p:sldIdLst>
  <p:sldSz cx="9144000" cy="5143500" type="screen16x9"/>
  <p:notesSz cx="6858000" cy="9144000"/>
  <p:embeddedFontLst>
    <p:embeddedFont>
      <p:font typeface="Nunito" panose="020B0604020202020204" charset="0"/>
      <p:regular r:id="rId19"/>
      <p:bold r:id="rId20"/>
      <p:italic r:id="rId21"/>
      <p:boldItalic r:id="rId22"/>
    </p:embeddedFont>
    <p:embeddedFont>
      <p:font typeface="Nunito Sans SemiBold"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47" autoAdjust="0"/>
  </p:normalViewPr>
  <p:slideViewPr>
    <p:cSldViewPr snapToGrid="0">
      <p:cViewPr varScale="1">
        <p:scale>
          <a:sx n="67" d="100"/>
          <a:sy n="67" d="100"/>
        </p:scale>
        <p:origin x="14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thsframe.co.uk/en/resources/resource/477/Multiplication-Tables-Chec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will start before beginning to develop understanding and reasoning but will continue long after, until all times tables can be counted through sequentially at speed.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using manipulatives should start with physical objects (shoes, socks, hands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before moving on to counters </a:t>
            </a:r>
            <a:r>
              <a:rPr lang="en-US"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Whenever starting children counting in a new amount, such as counting in 8s, children should be given the opportunity to see visually what that looks like to reinforce 4 x 8 looks quite big compared to 4 x 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Patterns could be 4 x 8 is the same as 4 x 4 doubled.</a:t>
            </a:r>
          </a:p>
        </p:txBody>
      </p:sp>
    </p:spTree>
    <p:extLst>
      <p:ext uri="{BB962C8B-B14F-4D97-AF65-F5344CB8AC3E}">
        <p14:creationId xmlns:p14="http://schemas.microsoft.com/office/powerpoint/2010/main" val="1663691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need experience of using concrete manipulatives such as counters or multilink cubes and pictorial representations of objects, forming arrays.</a:t>
            </a:r>
          </a:p>
        </p:txBody>
      </p:sp>
    </p:spTree>
    <p:extLst>
      <p:ext uri="{BB962C8B-B14F-4D97-AF65-F5344CB8AC3E}">
        <p14:creationId xmlns:p14="http://schemas.microsoft.com/office/powerpoint/2010/main" val="192995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build on their existing understanding using </a:t>
            </a:r>
            <a:r>
              <a:rPr lang="en-US" b="1" dirty="0">
                <a:latin typeface="Arial" panose="020B0604020202020204" pitchFamily="34" charset="0"/>
                <a:cs typeface="Arial" panose="020B0604020202020204" pitchFamily="34" charset="0"/>
              </a:rPr>
              <a:t>arrays</a:t>
            </a:r>
            <a:r>
              <a:rPr lang="en-US" dirty="0">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dirty="0"/>
          </a:p>
        </p:txBody>
      </p:sp>
    </p:spTree>
    <p:extLst>
      <p:ext uri="{BB962C8B-B14F-4D97-AF65-F5344CB8AC3E}">
        <p14:creationId xmlns:p14="http://schemas.microsoft.com/office/powerpoint/2010/main" val="133582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Even though division is not tested in the MTC, it is important that pupils have a strong understanding of the connection between multiplication and division.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Again, the use of arrays is key. Children need experience of pulling arrays apart into groups or sharing. After basic experience has been gained, the children should start to ‘see’ an array structure as 5 groups of 4 equal 20 and 20 can be split into 5 groups of 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949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p:txBody>
      </p:sp>
    </p:spTree>
    <p:extLst>
      <p:ext uri="{BB962C8B-B14F-4D97-AF65-F5344CB8AC3E}">
        <p14:creationId xmlns:p14="http://schemas.microsoft.com/office/powerpoint/2010/main" val="422656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test is designed to identify pupils who need support, not as a diagnostic tool to assess the times tables children struggle with. </a:t>
            </a:r>
          </a:p>
        </p:txBody>
      </p:sp>
    </p:spTree>
    <p:extLst>
      <p:ext uri="{BB962C8B-B14F-4D97-AF65-F5344CB8AC3E}">
        <p14:creationId xmlns:p14="http://schemas.microsoft.com/office/powerpoint/2010/main" val="377199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latin typeface="Arial" charset="0"/>
                <a:ea typeface="Arial" charset="0"/>
                <a:cs typeface="Arial" charset="0"/>
              </a:rPr>
              <a:t>It is up to individual schools to decide how the check is administered – some schools will administer individually while others will take small groups out or administer to the whole class.</a:t>
            </a:r>
          </a:p>
          <a:p>
            <a:pPr marL="457200" indent="-298450"/>
            <a:r>
              <a:rPr lang="en-GB" dirty="0"/>
              <a:t>A list of pupils who should not take the test can be found in the administration guidance of the MTC documentation. </a:t>
            </a:r>
          </a:p>
        </p:txBody>
      </p:sp>
    </p:spTree>
    <p:extLst>
      <p:ext uri="{BB962C8B-B14F-4D97-AF65-F5344CB8AC3E}">
        <p14:creationId xmlns:p14="http://schemas.microsoft.com/office/powerpoint/2010/main" val="26919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Some children will be eligible for additional support (detailed in the next slide).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charset="0"/>
                <a:ea typeface="Arial" charset="0"/>
                <a:cs typeface="Arial" charset="0"/>
              </a:rPr>
              <a:t>6 seconds per answer means that children must be able to read, recall and enter their response within that time.  Whatever is written in the answer box at the end of 6 seconds will be counted as the answer i.e. if the student intends to write 144 and only 14 is typed when the timer ends, their recorded answer is 14.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Children are allowed to practise before taking the check.</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GB" dirty="0">
                <a:latin typeface="Arial" panose="020B0604020202020204" pitchFamily="34" charset="0"/>
                <a:cs typeface="Arial" panose="020B0604020202020204" pitchFamily="34" charset="0"/>
                <a:hlinkClick r:id="rId3"/>
              </a:rPr>
              <a:t>https://mathsframe.co.uk/en/resources/resource/477/Multiplication-Tables-Check</a:t>
            </a:r>
            <a:r>
              <a:rPr lang="en-GB" dirty="0">
                <a:latin typeface="Arial" panose="020B0604020202020204" pitchFamily="34" charset="0"/>
                <a:cs typeface="Arial" panose="020B0604020202020204" pitchFamily="34" charset="0"/>
              </a:rPr>
              <a:t> example showing how quick the questions are/ types of questions. </a:t>
            </a:r>
          </a:p>
        </p:txBody>
      </p:sp>
    </p:spTree>
    <p:extLst>
      <p:ext uri="{BB962C8B-B14F-4D97-AF65-F5344CB8AC3E}">
        <p14:creationId xmlns:p14="http://schemas.microsoft.com/office/powerpoint/2010/main" val="291374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Children eligible for access arrangements are:</a:t>
            </a:r>
          </a:p>
          <a:p>
            <a:pPr marL="457200" indent="-298450"/>
            <a:r>
              <a:rPr lang="en-GB" dirty="0"/>
              <a:t>Children with an EHC plan</a:t>
            </a:r>
          </a:p>
          <a:p>
            <a:pPr marL="457200" indent="-298450"/>
            <a:r>
              <a:rPr lang="en-GB" dirty="0"/>
              <a:t>Children who have provisions made in school using the SEND support system.</a:t>
            </a:r>
          </a:p>
          <a:p>
            <a:pPr marL="457200" indent="-298450"/>
            <a:r>
              <a:rPr lang="en-GB" dirty="0"/>
              <a:t>Children with behavioural, emotional or social difficulties </a:t>
            </a:r>
          </a:p>
          <a:p>
            <a:pPr marL="457200" indent="-298450"/>
            <a:r>
              <a:rPr lang="en-GB" dirty="0"/>
              <a:t>Children with EAL </a:t>
            </a:r>
          </a:p>
          <a:p>
            <a:pPr marL="158750" indent="0">
              <a:buNone/>
            </a:pPr>
            <a:r>
              <a:rPr lang="en-GB" dirty="0"/>
              <a:t>Schools do not need to request permission to use access arrangements. The support should be based on the support provided in school and should not advantage or disadvantage individual children.  </a:t>
            </a:r>
          </a:p>
          <a:p>
            <a:pPr marL="158750" indent="0">
              <a:buNone/>
            </a:pPr>
            <a:r>
              <a:rPr lang="en-GB" dirty="0"/>
              <a:t>A child can be assigned more than one access arrangement, if required. </a:t>
            </a:r>
          </a:p>
        </p:txBody>
      </p:sp>
    </p:spTree>
    <p:extLst>
      <p:ext uri="{BB962C8B-B14F-4D97-AF65-F5344CB8AC3E}">
        <p14:creationId xmlns:p14="http://schemas.microsoft.com/office/powerpoint/2010/main" val="275459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Some questions will be repeated across different checks, but no more than 30% of questions will be repeated in any two checks. This </a:t>
            </a:r>
            <a:r>
              <a:rPr lang="en-GB" dirty="0">
                <a:latin typeface="Arial" panose="020B0604020202020204" pitchFamily="34" charset="0"/>
                <a:cs typeface="Arial" panose="020B0604020202020204" pitchFamily="34" charset="0"/>
              </a:rPr>
              <a:t>means that if the check gets interrupted and children need to re-start it, they will only have a minimal advantage.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latin typeface="Arial" charset="0"/>
                <a:ea typeface="Arial" charset="0"/>
                <a:cs typeface="Arial" charset="0"/>
              </a:rPr>
              <a:t>During the check pupils may be able to restart if certain conditions are met (e.g. a fire alarm).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results will be sent to the schools when all the checks have been completed but it is then up to the school if they report the results or not.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won’t be questions from the 1 times tables (although they might be included </a:t>
            </a:r>
            <a:r>
              <a:rPr lang="en-GB">
                <a:latin typeface="Arial" panose="020B0604020202020204" pitchFamily="34" charset="0"/>
                <a:cs typeface="Arial" panose="020B0604020202020204" pitchFamily="34" charset="0"/>
              </a:rPr>
              <a:t>in the  </a:t>
            </a:r>
            <a:r>
              <a:rPr lang="en-GB" dirty="0">
                <a:latin typeface="Arial" panose="020B0604020202020204" pitchFamily="34" charset="0"/>
                <a:cs typeface="Arial" panose="020B0604020202020204" pitchFamily="34" charset="0"/>
              </a:rPr>
              <a:t>3 practice questions).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dirty="0"/>
              <a:t>There will be a maximum of 7 questions from the 2, 5 and 10 times tables.</a:t>
            </a:r>
            <a:endParaRPr lang="en-GB"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There is a focus on the </a:t>
            </a:r>
            <a:r>
              <a:rPr kumimoji="0" lang="en-GB" sz="1100" b="0" i="0" u="none" strike="noStrike" kern="1200" cap="none" spc="0" normalizeH="0" baseline="0" noProof="0" dirty="0">
                <a:ln>
                  <a:noFill/>
                </a:ln>
                <a:solidFill>
                  <a:srgbClr val="388CDA"/>
                </a:solidFill>
                <a:effectLst/>
                <a:uLnTx/>
                <a:uFillTx/>
                <a:latin typeface="Arial" panose="020B0604020202020204" pitchFamily="34" charset="0"/>
                <a:ea typeface="+mn-ea"/>
                <a:cs typeface="Arial" panose="020B0604020202020204" pitchFamily="34" charset="0"/>
              </a:rPr>
              <a:t>6, 7, 8, 9 and 12 times tables as they</a:t>
            </a:r>
            <a:r>
              <a:rPr lang="en-GB" b="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are the ‘most difficult’ multiplication tables.</a:t>
            </a:r>
          </a:p>
        </p:txBody>
      </p:sp>
    </p:spTree>
    <p:extLst>
      <p:ext uri="{BB962C8B-B14F-4D97-AF65-F5344CB8AC3E}">
        <p14:creationId xmlns:p14="http://schemas.microsoft.com/office/powerpoint/2010/main" val="279468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table shows the minimum/ maximum number of questions from each times table that will be asked. </a:t>
            </a:r>
          </a:p>
        </p:txBody>
      </p:sp>
    </p:spTree>
    <p:extLst>
      <p:ext uri="{BB962C8B-B14F-4D97-AF65-F5344CB8AC3E}">
        <p14:creationId xmlns:p14="http://schemas.microsoft.com/office/powerpoint/2010/main" val="198139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Games to try:</a:t>
            </a:r>
          </a:p>
          <a:p>
            <a:pPr marL="457200" indent="-298450"/>
            <a:r>
              <a:rPr lang="en-GB" dirty="0">
                <a:solidFill>
                  <a:schemeClr val="tx1"/>
                </a:solidFill>
                <a:latin typeface="+mn-lt"/>
              </a:rPr>
              <a:t>Climb the stairs counting in multiples</a:t>
            </a:r>
          </a:p>
          <a:p>
            <a:pPr marL="457200" indent="-298450"/>
            <a:r>
              <a:rPr lang="en-GB" dirty="0">
                <a:solidFill>
                  <a:schemeClr val="tx1"/>
                </a:solidFill>
                <a:latin typeface="+mn-lt"/>
              </a:rPr>
              <a:t>Play time tables games verbally.</a:t>
            </a:r>
          </a:p>
          <a:p>
            <a:pPr marL="457200" indent="-298450"/>
            <a:r>
              <a:rPr lang="en-GB" dirty="0">
                <a:solidFill>
                  <a:schemeClr val="tx1"/>
                </a:solidFill>
                <a:latin typeface="+mn-lt"/>
              </a:rPr>
              <a:t>Listen and sing along to times tables songs.</a:t>
            </a:r>
          </a:p>
          <a:p>
            <a:pPr marL="457200" indent="-298450"/>
            <a:r>
              <a:rPr lang="en-GB" dirty="0">
                <a:solidFill>
                  <a:schemeClr val="tx1"/>
                </a:solidFill>
                <a:latin typeface="+mn-lt"/>
              </a:rPr>
              <a:t>Take it in turns to say times tables in funny voices. </a:t>
            </a:r>
          </a:p>
          <a:p>
            <a:pPr marL="457200" indent="-298450"/>
            <a:r>
              <a:rPr lang="en-GB" dirty="0">
                <a:solidFill>
                  <a:schemeClr val="tx1"/>
                </a:solidFill>
                <a:latin typeface="+mn-lt"/>
              </a:rPr>
              <a:t>Play maths games online. </a:t>
            </a:r>
          </a:p>
        </p:txBody>
      </p:sp>
    </p:spTree>
    <p:extLst>
      <p:ext uri="{BB962C8B-B14F-4D97-AF65-F5344CB8AC3E}">
        <p14:creationId xmlns:p14="http://schemas.microsoft.com/office/powerpoint/2010/main" val="4027519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key-stage-2-tests-2019-mathematics-test-materia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ov.uk/government/publications/key-stage-2-tests-2023-mathematics-test-materia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athsframe.co.uk/en/resources/resource/477/Multiplication-Tables-Chec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3165237"/>
            <a:ext cx="8520600" cy="1116251"/>
          </a:xfrm>
          <a:prstGeom prst="rect">
            <a:avLst/>
          </a:prstGeom>
        </p:spPr>
        <p:txBody>
          <a:bodyPr spcFirstLastPara="1" wrap="square" lIns="91425" tIns="91425" rIns="91425" bIns="91425" anchor="b" anchorCtr="0">
            <a:noAutofit/>
          </a:bodyPr>
          <a:lstStyle/>
          <a:p>
            <a:r>
              <a:rPr lang="en-US" sz="3200" dirty="0">
                <a:solidFill>
                  <a:srgbClr val="C00000"/>
                </a:solidFill>
                <a:latin typeface="+mj-lt"/>
                <a:ea typeface="Arial"/>
                <a:cs typeface="Arial"/>
                <a:sym typeface="Arial"/>
              </a:rPr>
              <a:t>Year 4 Multiplication Tables Check 2024 Presentation for Parents and </a:t>
            </a:r>
            <a:r>
              <a:rPr lang="en-US" sz="3200" dirty="0" err="1">
                <a:solidFill>
                  <a:srgbClr val="C00000"/>
                </a:solidFill>
                <a:latin typeface="+mj-lt"/>
                <a:ea typeface="Arial"/>
                <a:cs typeface="Arial"/>
                <a:sym typeface="Arial"/>
              </a:rPr>
              <a:t>Carers</a:t>
            </a:r>
            <a:endParaRPr sz="3200" dirty="0">
              <a:solidFill>
                <a:srgbClr val="C00000"/>
              </a:solidFill>
              <a:latin typeface="+mj-lt"/>
              <a:ea typeface="Nunito Sans Light"/>
              <a:cs typeface="Nunito Sans Light"/>
              <a:sym typeface="Nunito Sans Light"/>
            </a:endParaRPr>
          </a:p>
        </p:txBody>
      </p:sp>
      <p:pic>
        <p:nvPicPr>
          <p:cNvPr id="1026" name="Picture 2" descr="https://applegarthpri.wp-sch.durham.gov.uk/wp-content/uploads/sites/258/2019/12/applegarth-header-logo.png">
            <a:extLst>
              <a:ext uri="{FF2B5EF4-FFF2-40B4-BE49-F238E27FC236}">
                <a16:creationId xmlns:a16="http://schemas.microsoft.com/office/drawing/2014/main" id="{999FACE3-0A5E-485B-BB83-0D5A1A43C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86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591C-687D-4637-8FB3-2E544D07E9B1}"/>
              </a:ext>
            </a:extLst>
          </p:cNvPr>
          <p:cNvSpPr>
            <a:spLocks noGrp="1"/>
          </p:cNvSpPr>
          <p:nvPr>
            <p:ph type="title"/>
          </p:nvPr>
        </p:nvSpPr>
        <p:spPr/>
        <p:txBody>
          <a:bodyPr/>
          <a:lstStyle/>
          <a:p>
            <a:r>
              <a:rPr lang="en-GB" dirty="0"/>
              <a:t>Ways to support times table knowledge </a:t>
            </a:r>
          </a:p>
        </p:txBody>
      </p:sp>
      <p:sp>
        <p:nvSpPr>
          <p:cNvPr id="3" name="Text Placeholder 2">
            <a:extLst>
              <a:ext uri="{FF2B5EF4-FFF2-40B4-BE49-F238E27FC236}">
                <a16:creationId xmlns:a16="http://schemas.microsoft.com/office/drawing/2014/main" id="{B2F293DE-C5CC-4EE3-8B02-C3E7DFF32DDD}"/>
              </a:ext>
            </a:extLst>
          </p:cNvPr>
          <p:cNvSpPr>
            <a:spLocks noGrp="1"/>
          </p:cNvSpPr>
          <p:nvPr>
            <p:ph type="body" idx="1"/>
          </p:nvPr>
        </p:nvSpPr>
        <p:spPr/>
        <p:txBody>
          <a:bodyPr/>
          <a:lstStyle/>
          <a:p>
            <a:r>
              <a:rPr lang="en-GB" dirty="0"/>
              <a:t>Count and look for patterns.</a:t>
            </a:r>
          </a:p>
          <a:p>
            <a:r>
              <a:rPr lang="en-GB" dirty="0"/>
              <a:t>Understand that multiplication is repeated addition.</a:t>
            </a:r>
          </a:p>
          <a:p>
            <a:r>
              <a:rPr lang="en-GB" dirty="0"/>
              <a:t>Remember that multiplication is commutative. </a:t>
            </a:r>
          </a:p>
          <a:p>
            <a:r>
              <a:rPr lang="en-GB" dirty="0"/>
              <a:t>Remember that multiplication is the inverse of division. </a:t>
            </a:r>
          </a:p>
          <a:p>
            <a:r>
              <a:rPr lang="en-GB" dirty="0"/>
              <a:t>Recall and utilise number families. </a:t>
            </a:r>
          </a:p>
          <a:p>
            <a:endParaRPr lang="en-GB" dirty="0"/>
          </a:p>
          <a:p>
            <a:pPr marL="114300" indent="0">
              <a:buNone/>
            </a:pPr>
            <a:r>
              <a:rPr lang="en-GB" dirty="0"/>
              <a:t>Use different representations to represent multiplication, such as:</a:t>
            </a:r>
          </a:p>
          <a:p>
            <a:r>
              <a:rPr lang="en-GB" dirty="0"/>
              <a:t>Concrete manipulatives suck as multilink cubes or counters.</a:t>
            </a:r>
          </a:p>
          <a:p>
            <a:r>
              <a:rPr lang="en-GB" dirty="0"/>
              <a:t>Create pictorial representations such as arrays. </a:t>
            </a:r>
          </a:p>
        </p:txBody>
      </p:sp>
      <p:sp>
        <p:nvSpPr>
          <p:cNvPr id="4" name="Slide Number Placeholder 3">
            <a:extLst>
              <a:ext uri="{FF2B5EF4-FFF2-40B4-BE49-F238E27FC236}">
                <a16:creationId xmlns:a16="http://schemas.microsoft.com/office/drawing/2014/main" id="{CC1156D5-41E0-44B1-BED4-A96BEEB571AA}"/>
              </a:ext>
            </a:extLst>
          </p:cNvPr>
          <p:cNvSpPr>
            <a:spLocks noGrp="1"/>
          </p:cNvSpPr>
          <p:nvPr>
            <p:ph type="sldNum" idx="12"/>
          </p:nvPr>
        </p:nvSpPr>
        <p:spPr/>
        <p:txBody>
          <a:bodyPr/>
          <a:lstStyle/>
          <a:p>
            <a:fld id="{00000000-1234-1234-1234-123412341234}" type="slidenum">
              <a:rPr lang="en" smtClean="0"/>
              <a:pPr/>
              <a:t>10</a:t>
            </a:fld>
            <a:endParaRPr lang="en"/>
          </a:p>
        </p:txBody>
      </p:sp>
      <p:sp>
        <p:nvSpPr>
          <p:cNvPr id="5" name="Rectangle 4">
            <a:extLst>
              <a:ext uri="{FF2B5EF4-FFF2-40B4-BE49-F238E27FC236}">
                <a16:creationId xmlns:a16="http://schemas.microsoft.com/office/drawing/2014/main" id="{DC8926A0-FC45-48BD-B777-EE153A55644B}"/>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applegarthpri.wp-sch.durham.gov.uk/wp-content/uploads/sites/258/2019/12/applegarth-header-logo.png">
            <a:extLst>
              <a:ext uri="{FF2B5EF4-FFF2-40B4-BE49-F238E27FC236}">
                <a16:creationId xmlns:a16="http://schemas.microsoft.com/office/drawing/2014/main" id="{6CCF0240-D1DF-407E-B241-860638ABC92C}"/>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3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D0A6A1-35C6-42F2-A4D0-5680ED1403E5}"/>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https://applegarthpri.wp-sch.durham.gov.uk/wp-content/uploads/sites/258/2019/12/applegarth-header-logo.png">
            <a:extLst>
              <a:ext uri="{FF2B5EF4-FFF2-40B4-BE49-F238E27FC236}">
                <a16:creationId xmlns:a16="http://schemas.microsoft.com/office/drawing/2014/main" id="{AB6A5BF4-4C9C-4B08-9052-892C7A7703D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6BE1D7-188D-4A82-96F0-01031ECCA7DC}"/>
              </a:ext>
            </a:extLst>
          </p:cNvPr>
          <p:cNvSpPr>
            <a:spLocks noGrp="1"/>
          </p:cNvSpPr>
          <p:nvPr>
            <p:ph type="title"/>
          </p:nvPr>
        </p:nvSpPr>
        <p:spPr/>
        <p:txBody>
          <a:bodyPr/>
          <a:lstStyle/>
          <a:p>
            <a:r>
              <a:rPr lang="en-GB" dirty="0"/>
              <a:t>Counting and looking for patterns.</a:t>
            </a:r>
          </a:p>
        </p:txBody>
      </p:sp>
      <p:sp>
        <p:nvSpPr>
          <p:cNvPr id="3" name="Text Placeholder 2">
            <a:extLst>
              <a:ext uri="{FF2B5EF4-FFF2-40B4-BE49-F238E27FC236}">
                <a16:creationId xmlns:a16="http://schemas.microsoft.com/office/drawing/2014/main" id="{74009BA4-376A-435B-B6CC-4870AE5A81A3}"/>
              </a:ext>
            </a:extLst>
          </p:cNvPr>
          <p:cNvSpPr>
            <a:spLocks noGrp="1"/>
          </p:cNvSpPr>
          <p:nvPr>
            <p:ph type="body" idx="1"/>
          </p:nvPr>
        </p:nvSpPr>
        <p:spPr>
          <a:xfrm>
            <a:off x="311700" y="739303"/>
            <a:ext cx="8520600" cy="1662522"/>
          </a:xfrm>
        </p:spPr>
        <p:txBody>
          <a:bodyPr/>
          <a:lstStyle/>
          <a:p>
            <a:pPr marL="114300" indent="0" algn="ctr">
              <a:buNone/>
            </a:pPr>
            <a:r>
              <a:rPr lang="en-US" dirty="0"/>
              <a:t>Example: Counting in 2s </a:t>
            </a:r>
          </a:p>
          <a:p>
            <a:pPr marL="114300" indent="0" algn="ctr">
              <a:buNone/>
            </a:pPr>
            <a:r>
              <a:rPr lang="en-US" dirty="0"/>
              <a:t>2, 4, 6, 8, 10… </a:t>
            </a:r>
          </a:p>
          <a:p>
            <a:endParaRPr lang="en-US" dirty="0"/>
          </a:p>
          <a:p>
            <a:r>
              <a:rPr lang="en-US" dirty="0"/>
              <a:t>Ensure children have a strong understanding of counting in groups first.</a:t>
            </a:r>
          </a:p>
          <a:p>
            <a:r>
              <a:rPr lang="en-US" dirty="0"/>
              <a:t>When children are secure with counting, they can then look for patterns.</a:t>
            </a:r>
          </a:p>
          <a:p>
            <a:endParaRPr lang="en-GB" dirty="0"/>
          </a:p>
        </p:txBody>
      </p:sp>
      <p:sp>
        <p:nvSpPr>
          <p:cNvPr id="4" name="Slide Number Placeholder 3">
            <a:extLst>
              <a:ext uri="{FF2B5EF4-FFF2-40B4-BE49-F238E27FC236}">
                <a16:creationId xmlns:a16="http://schemas.microsoft.com/office/drawing/2014/main" id="{1BCF8CAD-6B8B-4ACD-8926-541D3FEC494F}"/>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1026" name="Picture 2" descr="A picture containing light&#10;&#10;Description automatically generated">
            <a:extLst>
              <a:ext uri="{FF2B5EF4-FFF2-40B4-BE49-F238E27FC236}">
                <a16:creationId xmlns:a16="http://schemas.microsoft.com/office/drawing/2014/main" id="{ED732EBA-A40D-4553-8452-DD5D22F32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130" y="2401823"/>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light&#10;&#10;Description automatically generated">
            <a:extLst>
              <a:ext uri="{FF2B5EF4-FFF2-40B4-BE49-F238E27FC236}">
                <a16:creationId xmlns:a16="http://schemas.microsoft.com/office/drawing/2014/main" id="{2D80EB4B-02C8-456C-A97C-953040248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282" y="3341909"/>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picture containing light&#10;&#10;Description automatically generated">
            <a:extLst>
              <a:ext uri="{FF2B5EF4-FFF2-40B4-BE49-F238E27FC236}">
                <a16:creationId xmlns:a16="http://schemas.microsoft.com/office/drawing/2014/main" id="{C97A8C21-B87A-4A07-8BEA-AEF3FDD6B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434" y="2401824"/>
            <a:ext cx="1385125" cy="1444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picture containing light&#10;&#10;Description automatically generated">
            <a:extLst>
              <a:ext uri="{FF2B5EF4-FFF2-40B4-BE49-F238E27FC236}">
                <a16:creationId xmlns:a16="http://schemas.microsoft.com/office/drawing/2014/main" id="{92ED8FE8-DDF6-4A26-B808-007BA5D33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586" y="3341908"/>
            <a:ext cx="1385125" cy="144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7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4F17-690C-411B-9169-0BF5892744D8}"/>
              </a:ext>
            </a:extLst>
          </p:cNvPr>
          <p:cNvSpPr>
            <a:spLocks noGrp="1"/>
          </p:cNvSpPr>
          <p:nvPr>
            <p:ph type="title"/>
          </p:nvPr>
        </p:nvSpPr>
        <p:spPr/>
        <p:txBody>
          <a:bodyPr/>
          <a:lstStyle/>
          <a:p>
            <a:r>
              <a:rPr lang="en-GB" dirty="0"/>
              <a:t>Repeated addition</a:t>
            </a:r>
          </a:p>
        </p:txBody>
      </p:sp>
      <p:sp>
        <p:nvSpPr>
          <p:cNvPr id="3" name="Text Placeholder 2">
            <a:extLst>
              <a:ext uri="{FF2B5EF4-FFF2-40B4-BE49-F238E27FC236}">
                <a16:creationId xmlns:a16="http://schemas.microsoft.com/office/drawing/2014/main" id="{43C2A161-1CD3-4248-9253-2E01A70FFB09}"/>
              </a:ext>
            </a:extLst>
          </p:cNvPr>
          <p:cNvSpPr>
            <a:spLocks noGrp="1"/>
          </p:cNvSpPr>
          <p:nvPr>
            <p:ph type="body" idx="1"/>
          </p:nvPr>
        </p:nvSpPr>
        <p:spPr>
          <a:xfrm>
            <a:off x="311700" y="739303"/>
            <a:ext cx="8520600" cy="434776"/>
          </a:xfrm>
        </p:spPr>
        <p:txBody>
          <a:bodyPr/>
          <a:lstStyle/>
          <a:p>
            <a:pPr marL="114300" indent="0" algn="ctr">
              <a:buNone/>
            </a:pPr>
            <a:r>
              <a:rPr lang="en-US" dirty="0"/>
              <a:t>Knowing that 2 x 4 is the same as 2 + 2 + 2 + 2</a:t>
            </a:r>
          </a:p>
        </p:txBody>
      </p:sp>
      <p:sp>
        <p:nvSpPr>
          <p:cNvPr id="4" name="Slide Number Placeholder 3">
            <a:extLst>
              <a:ext uri="{FF2B5EF4-FFF2-40B4-BE49-F238E27FC236}">
                <a16:creationId xmlns:a16="http://schemas.microsoft.com/office/drawing/2014/main" id="{4B9547B5-8C56-45DF-8601-C986A34CD9B5}"/>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2052" name="Picture 4" descr="A picture containing drawing, plate, food&#10;&#10;Description automatically generated">
            <a:extLst>
              <a:ext uri="{FF2B5EF4-FFF2-40B4-BE49-F238E27FC236}">
                <a16:creationId xmlns:a16="http://schemas.microsoft.com/office/drawing/2014/main" id="{D1ED755D-349D-4C7D-B712-21AB80881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66"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picture containing drawing, plate, food&#10;&#10;Description automatically generated">
            <a:extLst>
              <a:ext uri="{FF2B5EF4-FFF2-40B4-BE49-F238E27FC236}">
                <a16:creationId xmlns:a16="http://schemas.microsoft.com/office/drawing/2014/main" id="{6D89FEE5-C1FE-40B7-95AE-8824D6770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42" y="1755267"/>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picture containing drawing, plate, food&#10;&#10;Description automatically generated">
            <a:extLst>
              <a:ext uri="{FF2B5EF4-FFF2-40B4-BE49-F238E27FC236}">
                <a16:creationId xmlns:a16="http://schemas.microsoft.com/office/drawing/2014/main" id="{B41DFA15-0680-476D-BF99-CE8EFDCB3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66"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picture containing drawing, plate, food&#10;&#10;Description automatically generated">
            <a:extLst>
              <a:ext uri="{FF2B5EF4-FFF2-40B4-BE49-F238E27FC236}">
                <a16:creationId xmlns:a16="http://schemas.microsoft.com/office/drawing/2014/main" id="{74CC3544-07A9-4AE1-B0D1-58A6C50BE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42" y="2659151"/>
            <a:ext cx="1004316" cy="9038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4A55EDE7-E012-45DB-892B-8F309F80DB2A}"/>
              </a:ext>
            </a:extLst>
          </p:cNvPr>
          <p:cNvSpPr txBox="1">
            <a:spLocks/>
          </p:cNvSpPr>
          <p:nvPr/>
        </p:nvSpPr>
        <p:spPr>
          <a:xfrm>
            <a:off x="704934" y="3534242"/>
            <a:ext cx="3054012"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+ 2 + 2 + 2 = ?</a:t>
            </a:r>
          </a:p>
        </p:txBody>
      </p:sp>
      <p:grpSp>
        <p:nvGrpSpPr>
          <p:cNvPr id="5" name="Group 4">
            <a:extLst>
              <a:ext uri="{FF2B5EF4-FFF2-40B4-BE49-F238E27FC236}">
                <a16:creationId xmlns:a16="http://schemas.microsoft.com/office/drawing/2014/main" id="{06EA52FF-2409-4772-BF58-DFF5DA4522B2}"/>
              </a:ext>
            </a:extLst>
          </p:cNvPr>
          <p:cNvGrpSpPr/>
          <p:nvPr/>
        </p:nvGrpSpPr>
        <p:grpSpPr>
          <a:xfrm>
            <a:off x="5066349" y="1826495"/>
            <a:ext cx="3394900" cy="1594084"/>
            <a:chOff x="5066349" y="1455020"/>
            <a:chExt cx="3394900" cy="1594084"/>
          </a:xfrm>
        </p:grpSpPr>
        <p:pic>
          <p:nvPicPr>
            <p:cNvPr id="2054" name="Picture 6">
              <a:extLst>
                <a:ext uri="{FF2B5EF4-FFF2-40B4-BE49-F238E27FC236}">
                  <a16:creationId xmlns:a16="http://schemas.microsoft.com/office/drawing/2014/main" id="{3C24B2B3-1E35-472A-8282-F20F15A35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B6BC26A6-0C11-4FC2-8C54-E1AE5579F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5C8B27DC-8007-4864-9F0A-E6963C6BC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36D9DD71-54C9-4234-8881-873D12732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3E2F0975-66B4-4CE2-B1DD-E194C3D49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B9055130-1667-449B-8BB5-D9C605FA4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34FB13CE-A4A1-4271-AE53-BC37F4C71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1EBB9447-67A7-497B-83F0-854D70AD9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2287676"/>
              <a:ext cx="761428" cy="76142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Placeholder 2">
            <a:extLst>
              <a:ext uri="{FF2B5EF4-FFF2-40B4-BE49-F238E27FC236}">
                <a16:creationId xmlns:a16="http://schemas.microsoft.com/office/drawing/2014/main" id="{AFE84254-1F99-45C7-B4F7-38707AEBBCD5}"/>
              </a:ext>
            </a:extLst>
          </p:cNvPr>
          <p:cNvSpPr txBox="1">
            <a:spLocks/>
          </p:cNvSpPr>
          <p:nvPr/>
        </p:nvSpPr>
        <p:spPr>
          <a:xfrm>
            <a:off x="5066349" y="3534242"/>
            <a:ext cx="3394900" cy="434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x 4 = ?</a:t>
            </a:r>
          </a:p>
        </p:txBody>
      </p:sp>
      <p:sp>
        <p:nvSpPr>
          <p:cNvPr id="20" name="Rectangle 19">
            <a:extLst>
              <a:ext uri="{FF2B5EF4-FFF2-40B4-BE49-F238E27FC236}">
                <a16:creationId xmlns:a16="http://schemas.microsoft.com/office/drawing/2014/main" id="{54B3C024-6418-4107-B22C-2D6FFD1CFDC9}"/>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 descr="https://applegarthpri.wp-sch.durham.gov.uk/wp-content/uploads/sites/258/2019/12/applegarth-header-logo.png">
            <a:extLst>
              <a:ext uri="{FF2B5EF4-FFF2-40B4-BE49-F238E27FC236}">
                <a16:creationId xmlns:a16="http://schemas.microsoft.com/office/drawing/2014/main" id="{0B1BFC4B-1B99-498D-8FF2-3302B1474ED2}"/>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367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1A1122-77C3-4D2E-BF34-00F16B605A6A}"/>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2" descr="https://applegarthpri.wp-sch.durham.gov.uk/wp-content/uploads/sites/258/2019/12/applegarth-header-logo.png">
            <a:extLst>
              <a:ext uri="{FF2B5EF4-FFF2-40B4-BE49-F238E27FC236}">
                <a16:creationId xmlns:a16="http://schemas.microsoft.com/office/drawing/2014/main" id="{CEF183F9-3E34-4F54-813A-0258DAB185BC}"/>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505D4D-395E-4537-9264-7461C3B5C3E0}"/>
              </a:ext>
            </a:extLst>
          </p:cNvPr>
          <p:cNvSpPr>
            <a:spLocks noGrp="1"/>
          </p:cNvSpPr>
          <p:nvPr>
            <p:ph type="title"/>
          </p:nvPr>
        </p:nvSpPr>
        <p:spPr/>
        <p:txBody>
          <a:bodyPr/>
          <a:lstStyle/>
          <a:p>
            <a:r>
              <a:rPr lang="en-GB" dirty="0"/>
              <a:t>Multiplication is commutative</a:t>
            </a:r>
          </a:p>
        </p:txBody>
      </p:sp>
      <p:sp>
        <p:nvSpPr>
          <p:cNvPr id="3" name="Text Placeholder 2">
            <a:extLst>
              <a:ext uri="{FF2B5EF4-FFF2-40B4-BE49-F238E27FC236}">
                <a16:creationId xmlns:a16="http://schemas.microsoft.com/office/drawing/2014/main" id="{66F8F600-15BD-41AF-8C84-8AB3A87F44C7}"/>
              </a:ext>
            </a:extLst>
          </p:cNvPr>
          <p:cNvSpPr>
            <a:spLocks noGrp="1"/>
          </p:cNvSpPr>
          <p:nvPr>
            <p:ph type="body" idx="1"/>
          </p:nvPr>
        </p:nvSpPr>
        <p:spPr>
          <a:xfrm>
            <a:off x="311700" y="739303"/>
            <a:ext cx="8520600" cy="1260186"/>
          </a:xfrm>
        </p:spPr>
        <p:txBody>
          <a:bodyPr/>
          <a:lstStyle/>
          <a:p>
            <a:pPr marL="114300" indent="0" algn="ctr">
              <a:buNone/>
            </a:pPr>
            <a:r>
              <a:rPr lang="en-US" dirty="0"/>
              <a:t>3 x 2 is the same as 2 x 3</a:t>
            </a:r>
          </a:p>
          <a:p>
            <a:endParaRPr lang="en-US" dirty="0"/>
          </a:p>
          <a:p>
            <a:pPr marL="114300" indent="0">
              <a:buNone/>
            </a:pPr>
            <a:r>
              <a:rPr lang="en-US" dirty="0"/>
              <a:t>Children need to understand that multiplication can be completed in any order to produce the same answer. Sometimes this link needs to be made explicit. </a:t>
            </a:r>
            <a:endParaRPr lang="en-GB" dirty="0"/>
          </a:p>
        </p:txBody>
      </p:sp>
      <p:sp>
        <p:nvSpPr>
          <p:cNvPr id="4" name="Slide Number Placeholder 3">
            <a:extLst>
              <a:ext uri="{FF2B5EF4-FFF2-40B4-BE49-F238E27FC236}">
                <a16:creationId xmlns:a16="http://schemas.microsoft.com/office/drawing/2014/main" id="{D11968F3-1803-4F87-AB5D-31F1733CA9CB}"/>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3074" name="Picture 2">
            <a:extLst>
              <a:ext uri="{FF2B5EF4-FFF2-40B4-BE49-F238E27FC236}">
                <a16:creationId xmlns:a16="http://schemas.microsoft.com/office/drawing/2014/main" id="{D8A78F91-41D2-4A20-A01A-4B4B3AEFB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2C3A048-D1C3-4711-A37E-25AC1EA93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5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BAD499E-313E-475C-9DF1-A4548F9C0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932" y="2272459"/>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9C133C5-968E-41D0-B56F-D9DE00D2B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9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815A357-9E98-4238-962A-4E4169DBC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33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9415FC2-F1C2-4F2F-8C47-1A47E1833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332" y="300474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1F6AF74-DE5A-48F9-A8E2-92D21B838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172"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6CD9CA5-5C63-471D-97CC-504D776DE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172"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062EC5E-5F57-49DB-A788-0BA443C21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172" y="3640138"/>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0635747-77D6-45D5-A341-C4E79C921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076" y="2270284"/>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E28C4B-8B19-4A21-9B8C-617740013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076" y="2955211"/>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4A62770-7497-4C2A-B6AE-B94E471F5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9076" y="3640138"/>
            <a:ext cx="602932" cy="6029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E39C81E3-B844-4BC0-B611-EE4D44F539B1}"/>
              </a:ext>
            </a:extLst>
          </p:cNvPr>
          <p:cNvSpPr txBox="1">
            <a:spLocks/>
          </p:cNvSpPr>
          <p:nvPr/>
        </p:nvSpPr>
        <p:spPr>
          <a:xfrm>
            <a:off x="311700" y="3758327"/>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3 lots of 2 = 6</a:t>
            </a:r>
            <a:endParaRPr lang="en-GB" dirty="0"/>
          </a:p>
        </p:txBody>
      </p:sp>
      <p:sp>
        <p:nvSpPr>
          <p:cNvPr id="18" name="Text Placeholder 2">
            <a:extLst>
              <a:ext uri="{FF2B5EF4-FFF2-40B4-BE49-F238E27FC236}">
                <a16:creationId xmlns:a16="http://schemas.microsoft.com/office/drawing/2014/main" id="{AB1C3563-D9A6-4097-924D-A2187493A236}"/>
              </a:ext>
            </a:extLst>
          </p:cNvPr>
          <p:cNvSpPr txBox="1">
            <a:spLocks/>
          </p:cNvSpPr>
          <p:nvPr/>
        </p:nvSpPr>
        <p:spPr>
          <a:xfrm>
            <a:off x="4904866" y="4325065"/>
            <a:ext cx="3382476" cy="447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14300" indent="0" algn="ctr">
              <a:buFont typeface="Nunito"/>
              <a:buNone/>
            </a:pPr>
            <a:r>
              <a:rPr lang="en-US" dirty="0"/>
              <a:t>2 lots of 3 = 6</a:t>
            </a:r>
            <a:endParaRPr lang="en-GB" dirty="0"/>
          </a:p>
        </p:txBody>
      </p:sp>
    </p:spTree>
    <p:extLst>
      <p:ext uri="{BB962C8B-B14F-4D97-AF65-F5344CB8AC3E}">
        <p14:creationId xmlns:p14="http://schemas.microsoft.com/office/powerpoint/2010/main" val="310152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878BE83-B410-4AD2-8FFF-B2CF49ED128B}"/>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 descr="https://applegarthpri.wp-sch.durham.gov.uk/wp-content/uploads/sites/258/2019/12/applegarth-header-logo.png">
            <a:extLst>
              <a:ext uri="{FF2B5EF4-FFF2-40B4-BE49-F238E27FC236}">
                <a16:creationId xmlns:a16="http://schemas.microsoft.com/office/drawing/2014/main" id="{81D85F27-EBD3-4471-86B3-F4319883847B}"/>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ED6191-DD9D-4806-9899-CA48248F4969}"/>
              </a:ext>
            </a:extLst>
          </p:cNvPr>
          <p:cNvSpPr>
            <a:spLocks noGrp="1"/>
          </p:cNvSpPr>
          <p:nvPr>
            <p:ph type="title"/>
          </p:nvPr>
        </p:nvSpPr>
        <p:spPr/>
        <p:txBody>
          <a:bodyPr/>
          <a:lstStyle/>
          <a:p>
            <a:r>
              <a:rPr lang="en-GB" dirty="0"/>
              <a:t>Multiplication is the inverse of division</a:t>
            </a:r>
          </a:p>
        </p:txBody>
      </p:sp>
      <p:sp>
        <p:nvSpPr>
          <p:cNvPr id="3" name="Text Placeholder 2">
            <a:extLst>
              <a:ext uri="{FF2B5EF4-FFF2-40B4-BE49-F238E27FC236}">
                <a16:creationId xmlns:a16="http://schemas.microsoft.com/office/drawing/2014/main" id="{9B1B6D38-6981-465E-B58A-D18E6EBB34CD}"/>
              </a:ext>
            </a:extLst>
          </p:cNvPr>
          <p:cNvSpPr>
            <a:spLocks noGrp="1"/>
          </p:cNvSpPr>
          <p:nvPr>
            <p:ph type="body" idx="1"/>
          </p:nvPr>
        </p:nvSpPr>
        <p:spPr>
          <a:xfrm>
            <a:off x="311700" y="739303"/>
            <a:ext cx="8520600" cy="1260186"/>
          </a:xfrm>
        </p:spPr>
        <p:txBody>
          <a:bodyPr/>
          <a:lstStyle/>
          <a:p>
            <a:pPr marL="114300" indent="0" algn="ctr">
              <a:buNone/>
            </a:pPr>
            <a:r>
              <a:rPr lang="en-US" dirty="0"/>
              <a:t>20 ÷ 5 = 4 can be worked out because 5 x 4 = 20</a:t>
            </a:r>
          </a:p>
          <a:p>
            <a:endParaRPr lang="en-US" dirty="0"/>
          </a:p>
          <a:p>
            <a:pPr marL="114300" indent="0">
              <a:buNone/>
            </a:pPr>
            <a:r>
              <a:rPr lang="en-US" dirty="0"/>
              <a:t>Using pictorial representations (such as arrays) is useful here for children to see the link between multiplication and division. </a:t>
            </a:r>
            <a:endParaRPr lang="en-GB" dirty="0"/>
          </a:p>
        </p:txBody>
      </p:sp>
      <p:sp>
        <p:nvSpPr>
          <p:cNvPr id="4" name="Slide Number Placeholder 3">
            <a:extLst>
              <a:ext uri="{FF2B5EF4-FFF2-40B4-BE49-F238E27FC236}">
                <a16:creationId xmlns:a16="http://schemas.microsoft.com/office/drawing/2014/main" id="{B8325567-1725-489F-8CB3-22933B7B152A}"/>
              </a:ext>
            </a:extLst>
          </p:cNvPr>
          <p:cNvSpPr>
            <a:spLocks noGrp="1"/>
          </p:cNvSpPr>
          <p:nvPr>
            <p:ph type="sldNum" idx="12"/>
          </p:nvPr>
        </p:nvSpPr>
        <p:spPr/>
        <p:txBody>
          <a:bodyPr/>
          <a:lstStyle/>
          <a:p>
            <a:fld id="{00000000-1234-1234-1234-123412341234}" type="slidenum">
              <a:rPr lang="en" smtClean="0"/>
              <a:pPr/>
              <a:t>14</a:t>
            </a:fld>
            <a:endParaRPr lang="en"/>
          </a:p>
        </p:txBody>
      </p:sp>
      <p:grpSp>
        <p:nvGrpSpPr>
          <p:cNvPr id="5" name="Group 4">
            <a:extLst>
              <a:ext uri="{FF2B5EF4-FFF2-40B4-BE49-F238E27FC236}">
                <a16:creationId xmlns:a16="http://schemas.microsoft.com/office/drawing/2014/main" id="{FC72E6B5-A29A-423F-BB29-2138D95E1C33}"/>
              </a:ext>
            </a:extLst>
          </p:cNvPr>
          <p:cNvGrpSpPr/>
          <p:nvPr/>
        </p:nvGrpSpPr>
        <p:grpSpPr>
          <a:xfrm>
            <a:off x="2372268" y="2097603"/>
            <a:ext cx="4211764" cy="2728510"/>
            <a:chOff x="623168" y="2328307"/>
            <a:chExt cx="4211764" cy="2728510"/>
          </a:xfrm>
        </p:grpSpPr>
        <p:pic>
          <p:nvPicPr>
            <p:cNvPr id="6" name="Picture 2">
              <a:extLst>
                <a:ext uri="{FF2B5EF4-FFF2-40B4-BE49-F238E27FC236}">
                  <a16:creationId xmlns:a16="http://schemas.microsoft.com/office/drawing/2014/main" id="{6027ECE4-8189-4B20-B0F0-A961396B86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3126A73-EFD5-4806-A319-E05A6A3AB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D2C8CB3-6FB1-4E52-B967-9AAD71CA0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DFDAAE6-2420-40F7-B9BF-8301F9274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68"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7D1051F-6705-4E94-BD0A-6D442A740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DAA8FB3-058A-4794-BADF-EB25FE90A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1F6F809-C972-42CA-BEF1-8633AE73B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1890399B-4F34-45BD-82F5-83E809B64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376"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FD87097-5259-4DA1-8BC6-AFB83E17A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4C628292-A0C2-4D83-AC76-8285DE018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5BFC3E9-E5FC-4581-9CF0-CF3497ED7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1AD87F91-E9CB-40DD-A63D-E00FDD857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584"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AD61C52-4990-4051-BDC5-7CE390816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233418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9034019-D932-4FF5-B28C-5F1EAA44A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303576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F7E6EE44-82CF-4E8F-8468-6574515E7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37373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7E67123-73F3-4D56-8532-A3CD4BD6D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792" y="443892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8F3D817-899C-4A55-A696-F71C42118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234914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61CAF38-E9F5-4E34-80B6-70AB280DF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305072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FC690B33-E855-45F6-B6B2-D42280777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375230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BA6A6C81-A326-4165-8EA1-6133F5B42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000" y="4453885"/>
              <a:ext cx="602932" cy="6029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465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4C1049-E49C-4439-869D-8F4EA98787AA}"/>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https://applegarthpri.wp-sch.durham.gov.uk/wp-content/uploads/sites/258/2019/12/applegarth-header-logo.png">
            <a:extLst>
              <a:ext uri="{FF2B5EF4-FFF2-40B4-BE49-F238E27FC236}">
                <a16:creationId xmlns:a16="http://schemas.microsoft.com/office/drawing/2014/main" id="{577AC94D-5C5B-454D-A745-37CD7BC78E54}"/>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065301-D4DF-4B6C-A9BA-AFBECB97D8D7}"/>
              </a:ext>
            </a:extLst>
          </p:cNvPr>
          <p:cNvSpPr>
            <a:spLocks noGrp="1"/>
          </p:cNvSpPr>
          <p:nvPr>
            <p:ph type="title"/>
          </p:nvPr>
        </p:nvSpPr>
        <p:spPr/>
        <p:txBody>
          <a:bodyPr/>
          <a:lstStyle/>
          <a:p>
            <a:r>
              <a:rPr lang="en-GB" dirty="0"/>
              <a:t>Number families</a:t>
            </a:r>
          </a:p>
        </p:txBody>
      </p:sp>
      <p:sp>
        <p:nvSpPr>
          <p:cNvPr id="3" name="Text Placeholder 2">
            <a:extLst>
              <a:ext uri="{FF2B5EF4-FFF2-40B4-BE49-F238E27FC236}">
                <a16:creationId xmlns:a16="http://schemas.microsoft.com/office/drawing/2014/main" id="{C8B5D8C4-73C1-4C7D-AEC5-7D53F01E9C88}"/>
              </a:ext>
            </a:extLst>
          </p:cNvPr>
          <p:cNvSpPr>
            <a:spLocks noGrp="1"/>
          </p:cNvSpPr>
          <p:nvPr>
            <p:ph type="body" idx="1"/>
          </p:nvPr>
        </p:nvSpPr>
        <p:spPr>
          <a:xfrm>
            <a:off x="311700" y="739303"/>
            <a:ext cx="8520600" cy="1284570"/>
          </a:xfrm>
        </p:spPr>
        <p:txBody>
          <a:bodyPr/>
          <a:lstStyle/>
          <a:p>
            <a:pPr marL="114300" indent="0" algn="ctr">
              <a:buNone/>
            </a:pPr>
            <a:r>
              <a:rPr lang="en-US" dirty="0"/>
              <a:t>4 x 5 = 20, 5 x 4 = 20, 20 ÷ 5 = 4, 20 ÷ 4 = 5</a:t>
            </a:r>
          </a:p>
          <a:p>
            <a:pPr marL="114300" indent="0">
              <a:buNone/>
            </a:pPr>
            <a:endParaRPr lang="en-US" dirty="0"/>
          </a:p>
          <a:p>
            <a:pPr marL="114300" indent="0">
              <a:buNone/>
            </a:pPr>
            <a:r>
              <a:rPr lang="en-US" dirty="0"/>
              <a:t>Due to their commutative understanding, children should also be able to see whole number families. For many children this will need to be pointed out and discussed. </a:t>
            </a:r>
          </a:p>
        </p:txBody>
      </p:sp>
      <p:sp>
        <p:nvSpPr>
          <p:cNvPr id="4" name="Slide Number Placeholder 3">
            <a:extLst>
              <a:ext uri="{FF2B5EF4-FFF2-40B4-BE49-F238E27FC236}">
                <a16:creationId xmlns:a16="http://schemas.microsoft.com/office/drawing/2014/main" id="{7FE91BE7-6CD1-488A-A53C-3DB74E0F89B4}"/>
              </a:ext>
            </a:extLst>
          </p:cNvPr>
          <p:cNvSpPr>
            <a:spLocks noGrp="1"/>
          </p:cNvSpPr>
          <p:nvPr>
            <p:ph type="sldNum" idx="12"/>
          </p:nvPr>
        </p:nvSpPr>
        <p:spPr/>
        <p:txBody>
          <a:bodyPr/>
          <a:lstStyle/>
          <a:p>
            <a:fld id="{00000000-1234-1234-1234-123412341234}" type="slidenum">
              <a:rPr lang="en" smtClean="0"/>
              <a:pPr/>
              <a:t>15</a:t>
            </a:fld>
            <a:endParaRPr lang="en"/>
          </a:p>
        </p:txBody>
      </p:sp>
      <p:grpSp>
        <p:nvGrpSpPr>
          <p:cNvPr id="18" name="Group 17">
            <a:extLst>
              <a:ext uri="{FF2B5EF4-FFF2-40B4-BE49-F238E27FC236}">
                <a16:creationId xmlns:a16="http://schemas.microsoft.com/office/drawing/2014/main" id="{FFB42087-17D5-4674-9B88-35FC1FCABEEE}"/>
              </a:ext>
            </a:extLst>
          </p:cNvPr>
          <p:cNvGrpSpPr/>
          <p:nvPr/>
        </p:nvGrpSpPr>
        <p:grpSpPr>
          <a:xfrm>
            <a:off x="3322391" y="2571750"/>
            <a:ext cx="2311518" cy="1866261"/>
            <a:chOff x="3416241" y="2349122"/>
            <a:chExt cx="2311518" cy="1866261"/>
          </a:xfrm>
        </p:grpSpPr>
        <p:sp>
          <p:nvSpPr>
            <p:cNvPr id="7" name="Oval 6">
              <a:extLst>
                <a:ext uri="{FF2B5EF4-FFF2-40B4-BE49-F238E27FC236}">
                  <a16:creationId xmlns:a16="http://schemas.microsoft.com/office/drawing/2014/main" id="{1C50ECB3-D5CA-44B8-8DCB-30FFEA4B62EE}"/>
                </a:ext>
              </a:extLst>
            </p:cNvPr>
            <p:cNvSpPr/>
            <p:nvPr/>
          </p:nvSpPr>
          <p:spPr>
            <a:xfrm>
              <a:off x="4186747" y="2349122"/>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20</a:t>
              </a:r>
            </a:p>
          </p:txBody>
        </p:sp>
        <p:sp>
          <p:nvSpPr>
            <p:cNvPr id="8" name="Oval 7">
              <a:extLst>
                <a:ext uri="{FF2B5EF4-FFF2-40B4-BE49-F238E27FC236}">
                  <a16:creationId xmlns:a16="http://schemas.microsoft.com/office/drawing/2014/main" id="{0C6A3E00-8620-4500-8BD3-888C39317FA7}"/>
                </a:ext>
              </a:extLst>
            </p:cNvPr>
            <p:cNvSpPr/>
            <p:nvPr/>
          </p:nvSpPr>
          <p:spPr>
            <a:xfrm>
              <a:off x="3416241"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4</a:t>
              </a:r>
            </a:p>
          </p:txBody>
        </p:sp>
        <p:sp>
          <p:nvSpPr>
            <p:cNvPr id="9" name="Oval 8">
              <a:extLst>
                <a:ext uri="{FF2B5EF4-FFF2-40B4-BE49-F238E27FC236}">
                  <a16:creationId xmlns:a16="http://schemas.microsoft.com/office/drawing/2014/main" id="{B55C38D0-D418-4333-90EA-9D4EB4824E4F}"/>
                </a:ext>
              </a:extLst>
            </p:cNvPr>
            <p:cNvSpPr/>
            <p:nvPr/>
          </p:nvSpPr>
          <p:spPr>
            <a:xfrm>
              <a:off x="4957253"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5</a:t>
              </a:r>
            </a:p>
          </p:txBody>
        </p:sp>
        <p:cxnSp>
          <p:nvCxnSpPr>
            <p:cNvPr id="11" name="Straight Connector 10">
              <a:extLst>
                <a:ext uri="{FF2B5EF4-FFF2-40B4-BE49-F238E27FC236}">
                  <a16:creationId xmlns:a16="http://schemas.microsoft.com/office/drawing/2014/main" id="{1D2F5B95-4BDE-49D2-8DE1-E90F91F733BA}"/>
                </a:ext>
              </a:extLst>
            </p:cNvPr>
            <p:cNvCxnSpPr>
              <a:stCxn id="7" idx="3"/>
              <a:endCxn id="8" idx="0"/>
            </p:cNvCxnSpPr>
            <p:nvPr/>
          </p:nvCxnSpPr>
          <p:spPr>
            <a:xfrm flipH="1">
              <a:off x="3801494"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D55E64C-9861-497E-BD51-6717618F1739}"/>
                </a:ext>
              </a:extLst>
            </p:cNvPr>
            <p:cNvCxnSpPr>
              <a:cxnSpLocks/>
              <a:stCxn id="7" idx="5"/>
              <a:endCxn id="9" idx="0"/>
            </p:cNvCxnSpPr>
            <p:nvPr/>
          </p:nvCxnSpPr>
          <p:spPr>
            <a:xfrm>
              <a:off x="4844415"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20F802E-0331-475C-AA03-59269856922C}"/>
                </a:ext>
              </a:extLst>
            </p:cNvPr>
            <p:cNvCxnSpPr>
              <a:cxnSpLocks/>
              <a:stCxn id="8" idx="6"/>
              <a:endCxn id="9" idx="2"/>
            </p:cNvCxnSpPr>
            <p:nvPr/>
          </p:nvCxnSpPr>
          <p:spPr>
            <a:xfrm>
              <a:off x="4186747" y="3830130"/>
              <a:ext cx="770506"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3422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2B934E6-EFD9-450B-AD4D-1C1F3B44A372}"/>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2" descr="https://applegarthpri.wp-sch.durham.gov.uk/wp-content/uploads/sites/258/2019/12/applegarth-header-logo.png">
            <a:extLst>
              <a:ext uri="{FF2B5EF4-FFF2-40B4-BE49-F238E27FC236}">
                <a16:creationId xmlns:a16="http://schemas.microsoft.com/office/drawing/2014/main" id="{AC3E17D9-9932-4AFC-BC76-FFF2985DB239}"/>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D7EA14-0FBE-44EA-82F9-8CF6661A77DA}"/>
              </a:ext>
            </a:extLst>
          </p:cNvPr>
          <p:cNvSpPr>
            <a:spLocks noGrp="1"/>
          </p:cNvSpPr>
          <p:nvPr>
            <p:ph type="title"/>
          </p:nvPr>
        </p:nvSpPr>
        <p:spPr/>
        <p:txBody>
          <a:bodyPr/>
          <a:lstStyle/>
          <a:p>
            <a:r>
              <a:rPr lang="en-GB" dirty="0"/>
              <a:t>Using known facts</a:t>
            </a:r>
          </a:p>
        </p:txBody>
      </p:sp>
      <p:sp>
        <p:nvSpPr>
          <p:cNvPr id="3" name="Text Placeholder 2">
            <a:extLst>
              <a:ext uri="{FF2B5EF4-FFF2-40B4-BE49-F238E27FC236}">
                <a16:creationId xmlns:a16="http://schemas.microsoft.com/office/drawing/2014/main" id="{A05129C1-4E66-459A-B19A-EA4B29DDB938}"/>
              </a:ext>
            </a:extLst>
          </p:cNvPr>
          <p:cNvSpPr>
            <a:spLocks noGrp="1"/>
          </p:cNvSpPr>
          <p:nvPr>
            <p:ph type="body" idx="1"/>
          </p:nvPr>
        </p:nvSpPr>
        <p:spPr>
          <a:xfrm>
            <a:off x="311700" y="739303"/>
            <a:ext cx="8520600" cy="1832448"/>
          </a:xfrm>
        </p:spPr>
        <p:txBody>
          <a:bodyPr/>
          <a:lstStyle/>
          <a:p>
            <a:pPr marL="114300" indent="0" algn="ctr">
              <a:buNone/>
            </a:pPr>
            <a:r>
              <a:rPr lang="en-US" dirty="0"/>
              <a:t>4 x 6 = ?</a:t>
            </a:r>
          </a:p>
          <a:p>
            <a:pPr marL="114300" indent="0" algn="ctr">
              <a:buNone/>
            </a:pPr>
            <a:r>
              <a:rPr lang="en-US" dirty="0"/>
              <a:t>I know 4 x 5 = 20</a:t>
            </a:r>
          </a:p>
          <a:p>
            <a:pPr marL="114300" indent="0" algn="ctr">
              <a:buNone/>
            </a:pPr>
            <a:r>
              <a:rPr lang="en-US" dirty="0"/>
              <a:t>Therefore, 20 + 4 = 24</a:t>
            </a:r>
          </a:p>
          <a:p>
            <a:pPr marL="114300" indent="0">
              <a:buNone/>
            </a:pPr>
            <a:endParaRPr lang="en-US" dirty="0"/>
          </a:p>
          <a:p>
            <a:pPr marL="114300" indent="0">
              <a:buNone/>
            </a:pPr>
            <a:r>
              <a:rPr lang="en-US" dirty="0"/>
              <a:t>By using known facts from ‘easier’ times tables, children should be able to find answers with increasing speed. </a:t>
            </a:r>
          </a:p>
          <a:p>
            <a:endParaRPr lang="en-GB" dirty="0"/>
          </a:p>
        </p:txBody>
      </p:sp>
      <p:sp>
        <p:nvSpPr>
          <p:cNvPr id="4" name="Slide Number Placeholder 3">
            <a:extLst>
              <a:ext uri="{FF2B5EF4-FFF2-40B4-BE49-F238E27FC236}">
                <a16:creationId xmlns:a16="http://schemas.microsoft.com/office/drawing/2014/main" id="{FF3CC5DB-A67A-4448-8F50-511CD15B17DC}"/>
              </a:ext>
            </a:extLst>
          </p:cNvPr>
          <p:cNvSpPr>
            <a:spLocks noGrp="1"/>
          </p:cNvSpPr>
          <p:nvPr>
            <p:ph type="sldNum" idx="12"/>
          </p:nvPr>
        </p:nvSpPr>
        <p:spPr/>
        <p:txBody>
          <a:bodyPr/>
          <a:lstStyle/>
          <a:p>
            <a:fld id="{00000000-1234-1234-1234-123412341234}" type="slidenum">
              <a:rPr lang="en" smtClean="0"/>
              <a:pPr/>
              <a:t>16</a:t>
            </a:fld>
            <a:endParaRPr lang="en"/>
          </a:p>
        </p:txBody>
      </p:sp>
      <p:grpSp>
        <p:nvGrpSpPr>
          <p:cNvPr id="31" name="Group 30">
            <a:extLst>
              <a:ext uri="{FF2B5EF4-FFF2-40B4-BE49-F238E27FC236}">
                <a16:creationId xmlns:a16="http://schemas.microsoft.com/office/drawing/2014/main" id="{1700B538-77D6-4403-ADCB-9B1021376ABA}"/>
              </a:ext>
            </a:extLst>
          </p:cNvPr>
          <p:cNvGrpSpPr/>
          <p:nvPr/>
        </p:nvGrpSpPr>
        <p:grpSpPr>
          <a:xfrm>
            <a:off x="2290916" y="2669028"/>
            <a:ext cx="4562168" cy="1847231"/>
            <a:chOff x="2198555" y="2571750"/>
            <a:chExt cx="4562168" cy="1847231"/>
          </a:xfrm>
        </p:grpSpPr>
        <p:pic>
          <p:nvPicPr>
            <p:cNvPr id="5" name="Picture 6">
              <a:extLst>
                <a:ext uri="{FF2B5EF4-FFF2-40B4-BE49-F238E27FC236}">
                  <a16:creationId xmlns:a16="http://schemas.microsoft.com/office/drawing/2014/main" id="{5B495A64-494C-432F-8A19-21BB12302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223D794-3E2B-48FE-B1A2-5971F89A13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257175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93F1E-2560-4EE7-8663-0E440D74F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257175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1F85775-84CC-419E-8802-6ACA7E800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BD82D2C-E5CA-4BFD-9008-F58F9EC12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0FB3352-7787-4A75-912E-52216FA54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294119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566518B-2CFC-4E76-AF19-9511EEEE8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2941198"/>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6FB293-6F1E-48A1-A852-1A92F7F2F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E83BF23-71C1-4E99-B8C7-0977DECD3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DDF65B71-5F16-4928-B7ED-5E079CB97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331064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C6EF850-1FC2-4805-9C07-617828232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331064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C75AA11-42AE-4A38-929A-598540484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657B3C3C-D230-4180-95BC-544E23A60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9CD0E242-5EFA-4400-B406-9CE1ABB8A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368009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A3BB7F4-33A0-4775-B24A-6FAED9065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368009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488E84E-23EE-4E7A-8D25-DF1BC0D30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0A1B289-4794-437F-829D-E567CD896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55"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A18D1CF5-BA4D-4C16-9283-18FE5B243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424" y="404953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955D97B-00BD-4A67-8798-26901C9C1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293" y="4049533"/>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F21C878-9358-4378-99F5-72B801EA3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8162"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B0BC7581-917D-4888-9D73-0A0464E52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669" y="330487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663C8391-004A-474E-893F-92C1470AA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538" y="330487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6DD5F4D-F2B7-498B-BDC9-ADC76B03B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407" y="330487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A464452-CBBC-4459-9220-D4AB8BAE5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276" y="3304874"/>
              <a:ext cx="369447" cy="3694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242A281-2BB4-40B8-B541-CE6A9A947749}"/>
                </a:ext>
              </a:extLst>
            </p:cNvPr>
            <p:cNvSpPr txBox="1"/>
            <p:nvPr/>
          </p:nvSpPr>
          <p:spPr>
            <a:xfrm>
              <a:off x="4340173" y="3372312"/>
              <a:ext cx="282000" cy="307777"/>
            </a:xfrm>
            <a:prstGeom prst="rect">
              <a:avLst/>
            </a:prstGeom>
            <a:noFill/>
          </p:spPr>
          <p:txBody>
            <a:bodyPr wrap="square">
              <a:spAutoFit/>
            </a:bodyPr>
            <a:lstStyle/>
            <a:p>
              <a:r>
                <a:rPr lang="en-US" dirty="0"/>
                <a:t>+</a:t>
              </a:r>
              <a:endParaRPr lang="en-GB" dirty="0"/>
            </a:p>
          </p:txBody>
        </p:sp>
      </p:grpSp>
    </p:spTree>
    <p:extLst>
      <p:ext uri="{BB962C8B-B14F-4D97-AF65-F5344CB8AC3E}">
        <p14:creationId xmlns:p14="http://schemas.microsoft.com/office/powerpoint/2010/main" val="328124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sz="2800" dirty="0"/>
              <a:t> Key Stage 2 maths SATs</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1109911"/>
            <a:ext cx="8520600" cy="4033589"/>
          </a:xfrm>
        </p:spPr>
        <p:txBody>
          <a:bodyPr/>
          <a:lstStyle/>
          <a:p>
            <a:r>
              <a:rPr lang="en-GB" dirty="0">
                <a:hlinkClick r:id="rId3"/>
              </a:rPr>
              <a:t>https://www.gov.uk/government/publications/key-stage-2-tests-2019-mathematics-test-materials</a:t>
            </a:r>
            <a:r>
              <a:rPr lang="en-GB" dirty="0"/>
              <a:t> </a:t>
            </a:r>
          </a:p>
          <a:p>
            <a:r>
              <a:rPr lang="en-GB" dirty="0">
                <a:solidFill>
                  <a:srgbClr val="000000"/>
                </a:solidFill>
                <a:hlinkClick r:id="rId4"/>
              </a:rPr>
              <a:t>https://www.gov.uk/government/publications/key-stage-2-tests-2023-mathematics-test-materials</a:t>
            </a:r>
            <a:r>
              <a:rPr lang="en-GB" dirty="0">
                <a:solidFill>
                  <a:srgbClr val="000000"/>
                </a:solidFill>
              </a:rPr>
              <a:t>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
        <p:nvSpPr>
          <p:cNvPr id="6" name="Rectangle 5">
            <a:extLst>
              <a:ext uri="{FF2B5EF4-FFF2-40B4-BE49-F238E27FC236}">
                <a16:creationId xmlns:a16="http://schemas.microsoft.com/office/drawing/2014/main" id="{FAD9BFAC-00BE-4ACC-BDCB-A2F4A57DCC85}"/>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applegarthpri.wp-sch.durham.gov.uk/wp-content/uploads/sites/258/2019/12/applegarth-header-logo.png">
            <a:extLst>
              <a:ext uri="{FF2B5EF4-FFF2-40B4-BE49-F238E27FC236}">
                <a16:creationId xmlns:a16="http://schemas.microsoft.com/office/drawing/2014/main" id="{C7AA66D4-1241-40AB-9407-F8BBBDF3FB31}"/>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Important information about multiplication tables check (MTC)</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The MTC determines if Year 4 children can </a:t>
            </a:r>
            <a:r>
              <a:rPr lang="en-GB" dirty="0">
                <a:solidFill>
                  <a:srgbClr val="283593"/>
                </a:solidFill>
              </a:rPr>
              <a:t>fluently</a:t>
            </a:r>
            <a:r>
              <a:rPr lang="en-GB" dirty="0"/>
              <a:t> recall their multiplication tables.</a:t>
            </a:r>
          </a:p>
          <a:p>
            <a:endParaRPr lang="en-GB" dirty="0"/>
          </a:p>
          <a:p>
            <a:r>
              <a:rPr lang="en-GB" dirty="0">
                <a:solidFill>
                  <a:srgbClr val="000000"/>
                </a:solidFill>
              </a:rPr>
              <a:t>They are deigned to help schools identify which children require more support to learn their times tables. </a:t>
            </a:r>
          </a:p>
          <a:p>
            <a:endParaRPr lang="en-GB" dirty="0">
              <a:solidFill>
                <a:srgbClr val="000000"/>
              </a:solidFill>
            </a:endParaRPr>
          </a:p>
          <a:p>
            <a:r>
              <a:rPr lang="en-GB" dirty="0">
                <a:solidFill>
                  <a:srgbClr val="000000"/>
                </a:solidFill>
              </a:rPr>
              <a:t>There is no ‘pass’ rate or threshold which means that, unlike the Phonics Screening Check, children will not be expected to re-sit the check. </a:t>
            </a:r>
          </a:p>
          <a:p>
            <a:endParaRPr lang="en-GB" dirty="0">
              <a:solidFill>
                <a:srgbClr val="000000"/>
              </a:solidFill>
            </a:endParaRPr>
          </a:p>
          <a:p>
            <a:r>
              <a:rPr lang="en-GB" dirty="0">
                <a:solidFill>
                  <a:srgbClr val="000000"/>
                </a:solidFill>
              </a:rPr>
              <a:t>The Department for Education (DfE) will create a report about the overall results across all schools in England, not individual schools.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3</a:t>
            </a:fld>
            <a:endParaRPr lang="en"/>
          </a:p>
        </p:txBody>
      </p:sp>
      <p:sp>
        <p:nvSpPr>
          <p:cNvPr id="6" name="Rectangle 5">
            <a:extLst>
              <a:ext uri="{FF2B5EF4-FFF2-40B4-BE49-F238E27FC236}">
                <a16:creationId xmlns:a16="http://schemas.microsoft.com/office/drawing/2014/main" id="{FAD9BFAC-00BE-4ACC-BDCB-A2F4A57DCC85}"/>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applegarthpri.wp-sch.durham.gov.uk/wp-content/uploads/sites/258/2019/12/applegarth-header-logo.png">
            <a:extLst>
              <a:ext uri="{FF2B5EF4-FFF2-40B4-BE49-F238E27FC236}">
                <a16:creationId xmlns:a16="http://schemas.microsoft.com/office/drawing/2014/main" id="{C7AA66D4-1241-40AB-9407-F8BBBDF3FB3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20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8A84A-AE0A-48C3-A1D5-5165BEB0CC81}"/>
              </a:ext>
            </a:extLst>
          </p:cNvPr>
          <p:cNvSpPr>
            <a:spLocks noGrp="1"/>
          </p:cNvSpPr>
          <p:nvPr>
            <p:ph type="title"/>
          </p:nvPr>
        </p:nvSpPr>
        <p:spPr/>
        <p:txBody>
          <a:bodyPr/>
          <a:lstStyle/>
          <a:p>
            <a:r>
              <a:rPr lang="en-GB" dirty="0"/>
              <a:t>When the check will take place</a:t>
            </a:r>
          </a:p>
        </p:txBody>
      </p:sp>
      <p:sp>
        <p:nvSpPr>
          <p:cNvPr id="3" name="Text Placeholder 2">
            <a:extLst>
              <a:ext uri="{FF2B5EF4-FFF2-40B4-BE49-F238E27FC236}">
                <a16:creationId xmlns:a16="http://schemas.microsoft.com/office/drawing/2014/main" id="{58A9E284-7B55-409E-A8B0-537F307CC00D}"/>
              </a:ext>
            </a:extLst>
          </p:cNvPr>
          <p:cNvSpPr>
            <a:spLocks noGrp="1"/>
          </p:cNvSpPr>
          <p:nvPr>
            <p:ph type="body" idx="1"/>
          </p:nvPr>
        </p:nvSpPr>
        <p:spPr/>
        <p:txBody>
          <a:bodyPr/>
          <a:lstStyle/>
          <a:p>
            <a:r>
              <a:rPr lang="en-GB" dirty="0"/>
              <a:t>There will be a </a:t>
            </a:r>
            <a:r>
              <a:rPr lang="en-GB" dirty="0">
                <a:solidFill>
                  <a:srgbClr val="283593"/>
                </a:solidFill>
              </a:rPr>
              <a:t>3 week window </a:t>
            </a:r>
            <a:r>
              <a:rPr lang="en-GB" dirty="0"/>
              <a:t>from </a:t>
            </a:r>
            <a:r>
              <a:rPr lang="en-GB" dirty="0">
                <a:solidFill>
                  <a:srgbClr val="283593"/>
                </a:solidFill>
              </a:rPr>
              <a:t>Monday 2</a:t>
            </a:r>
            <a:r>
              <a:rPr lang="en-GB" baseline="30000" dirty="0">
                <a:solidFill>
                  <a:srgbClr val="283593"/>
                </a:solidFill>
              </a:rPr>
              <a:t>nd</a:t>
            </a:r>
            <a:r>
              <a:rPr lang="en-GB" dirty="0">
                <a:solidFill>
                  <a:srgbClr val="283593"/>
                </a:solidFill>
              </a:rPr>
              <a:t> June to </a:t>
            </a:r>
            <a:r>
              <a:rPr lang="en-GB">
                <a:solidFill>
                  <a:srgbClr val="283593"/>
                </a:solidFill>
              </a:rPr>
              <a:t>Friday 20</a:t>
            </a:r>
            <a:r>
              <a:rPr lang="en-GB" baseline="30000">
                <a:solidFill>
                  <a:srgbClr val="283593"/>
                </a:solidFill>
              </a:rPr>
              <a:t>th</a:t>
            </a:r>
            <a:r>
              <a:rPr lang="en-GB">
                <a:solidFill>
                  <a:srgbClr val="283593"/>
                </a:solidFill>
              </a:rPr>
              <a:t> </a:t>
            </a:r>
            <a:r>
              <a:rPr lang="en-GB" dirty="0">
                <a:solidFill>
                  <a:srgbClr val="283593"/>
                </a:solidFill>
              </a:rPr>
              <a:t>June 2024 </a:t>
            </a:r>
            <a:r>
              <a:rPr lang="en-GB" dirty="0"/>
              <a:t>for schools to administer the check. </a:t>
            </a:r>
          </a:p>
          <a:p>
            <a:endParaRPr lang="en-GB" dirty="0"/>
          </a:p>
          <a:p>
            <a:r>
              <a:rPr lang="en-GB" dirty="0"/>
              <a:t>There is </a:t>
            </a:r>
            <a:r>
              <a:rPr lang="en-GB" dirty="0">
                <a:solidFill>
                  <a:srgbClr val="283593"/>
                </a:solidFill>
              </a:rPr>
              <a:t>no set day </a:t>
            </a:r>
            <a:r>
              <a:rPr lang="en-GB" dirty="0"/>
              <a:t>to administer the check and children are not expected to take the check at the same time. </a:t>
            </a:r>
          </a:p>
          <a:p>
            <a:endParaRPr lang="en-GB" dirty="0"/>
          </a:p>
          <a:p>
            <a:r>
              <a:rPr lang="en-GB" dirty="0"/>
              <a:t>All eligible Year 4 children in England will be required to take the check. </a:t>
            </a:r>
          </a:p>
        </p:txBody>
      </p:sp>
      <p:sp>
        <p:nvSpPr>
          <p:cNvPr id="4" name="Slide Number Placeholder 3">
            <a:extLst>
              <a:ext uri="{FF2B5EF4-FFF2-40B4-BE49-F238E27FC236}">
                <a16:creationId xmlns:a16="http://schemas.microsoft.com/office/drawing/2014/main" id="{2F64104A-9CEA-4A8A-9820-7E760A0A5BEC}"/>
              </a:ext>
            </a:extLst>
          </p:cNvPr>
          <p:cNvSpPr>
            <a:spLocks noGrp="1"/>
          </p:cNvSpPr>
          <p:nvPr>
            <p:ph type="sldNum" idx="12"/>
          </p:nvPr>
        </p:nvSpPr>
        <p:spPr/>
        <p:txBody>
          <a:bodyPr/>
          <a:lstStyle/>
          <a:p>
            <a:fld id="{00000000-1234-1234-1234-123412341234}" type="slidenum">
              <a:rPr lang="en" smtClean="0"/>
              <a:pPr/>
              <a:t>4</a:t>
            </a:fld>
            <a:endParaRPr lang="en"/>
          </a:p>
        </p:txBody>
      </p:sp>
      <p:sp>
        <p:nvSpPr>
          <p:cNvPr id="7" name="Rectangle 6">
            <a:extLst>
              <a:ext uri="{FF2B5EF4-FFF2-40B4-BE49-F238E27FC236}">
                <a16:creationId xmlns:a16="http://schemas.microsoft.com/office/drawing/2014/main" id="{EF192ED4-077D-4A27-800B-0DA2739BBD72}"/>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applegarthpri.wp-sch.durham.gov.uk/wp-content/uploads/sites/258/2019/12/applegarth-header-logo.png">
            <a:extLst>
              <a:ext uri="{FF2B5EF4-FFF2-40B4-BE49-F238E27FC236}">
                <a16:creationId xmlns:a16="http://schemas.microsoft.com/office/drawing/2014/main" id="{1F66A7DA-C17C-4F18-9590-BF764AC4B1D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83F2-FA36-4DFD-B621-2C98558BC9C0}"/>
              </a:ext>
            </a:extLst>
          </p:cNvPr>
          <p:cNvSpPr>
            <a:spLocks noGrp="1"/>
          </p:cNvSpPr>
          <p:nvPr>
            <p:ph type="title"/>
          </p:nvPr>
        </p:nvSpPr>
        <p:spPr/>
        <p:txBody>
          <a:bodyPr/>
          <a:lstStyle/>
          <a:p>
            <a:r>
              <a:rPr lang="en-GB" dirty="0"/>
              <a:t>How the check is carried out</a:t>
            </a:r>
          </a:p>
        </p:txBody>
      </p:sp>
      <p:sp>
        <p:nvSpPr>
          <p:cNvPr id="4" name="Slide Number Placeholder 3">
            <a:extLst>
              <a:ext uri="{FF2B5EF4-FFF2-40B4-BE49-F238E27FC236}">
                <a16:creationId xmlns:a16="http://schemas.microsoft.com/office/drawing/2014/main" id="{9AA290D9-9723-4BAF-8892-D79978FE90B1}"/>
              </a:ext>
            </a:extLst>
          </p:cNvPr>
          <p:cNvSpPr>
            <a:spLocks noGrp="1"/>
          </p:cNvSpPr>
          <p:nvPr>
            <p:ph type="sldNum" idx="12"/>
          </p:nvPr>
        </p:nvSpPr>
        <p:spPr/>
        <p:txBody>
          <a:bodyPr/>
          <a:lstStyle/>
          <a:p>
            <a:fld id="{00000000-1234-1234-1234-123412341234}" type="slidenum">
              <a:rPr lang="en" smtClean="0"/>
              <a:pPr/>
              <a:t>5</a:t>
            </a:fld>
            <a:endParaRPr lang="en"/>
          </a:p>
        </p:txBody>
      </p:sp>
      <p:sp>
        <p:nvSpPr>
          <p:cNvPr id="7" name="Rectangle 6">
            <a:extLst>
              <a:ext uri="{FF2B5EF4-FFF2-40B4-BE49-F238E27FC236}">
                <a16:creationId xmlns:a16="http://schemas.microsoft.com/office/drawing/2014/main" id="{B466E6F2-C6E7-40B0-814D-7BFE3A3CA49B}"/>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applegarthpri.wp-sch.durham.gov.uk/wp-content/uploads/sites/258/2019/12/applegarth-header-logo.png">
            <a:extLst>
              <a:ext uri="{FF2B5EF4-FFF2-40B4-BE49-F238E27FC236}">
                <a16:creationId xmlns:a16="http://schemas.microsoft.com/office/drawing/2014/main" id="{4DC4C464-70B1-4739-8340-036CDF5BDB9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9C13669-280A-4D81-A4BF-82E5D42C2910}"/>
              </a:ext>
            </a:extLst>
          </p:cNvPr>
          <p:cNvSpPr>
            <a:spLocks noGrp="1"/>
          </p:cNvSpPr>
          <p:nvPr>
            <p:ph type="body" idx="1"/>
          </p:nvPr>
        </p:nvSpPr>
        <p:spPr/>
        <p:txBody>
          <a:bodyPr/>
          <a:lstStyle/>
          <a:p>
            <a:r>
              <a:rPr lang="en-GB" dirty="0"/>
              <a:t>The check will be </a:t>
            </a:r>
            <a:r>
              <a:rPr lang="en-GB" dirty="0">
                <a:solidFill>
                  <a:srgbClr val="283593"/>
                </a:solidFill>
              </a:rPr>
              <a:t>fully digital.</a:t>
            </a:r>
          </a:p>
          <a:p>
            <a:endParaRPr lang="en-GB" dirty="0"/>
          </a:p>
          <a:p>
            <a:r>
              <a:rPr lang="en-GB" dirty="0"/>
              <a:t>Answers will be entered using a keyboard, by pressing digits using a mouse or using an on-screen number pad.</a:t>
            </a:r>
          </a:p>
          <a:p>
            <a:endParaRPr lang="en-GB" dirty="0"/>
          </a:p>
          <a:p>
            <a:r>
              <a:rPr lang="en-GB" dirty="0"/>
              <a:t>Usually, the check will take less than </a:t>
            </a:r>
            <a:r>
              <a:rPr lang="en-GB" dirty="0">
                <a:solidFill>
                  <a:srgbClr val="283593"/>
                </a:solidFill>
              </a:rPr>
              <a:t>5 minutes </a:t>
            </a:r>
            <a:r>
              <a:rPr lang="en-GB" dirty="0"/>
              <a:t>for each child. </a:t>
            </a:r>
          </a:p>
          <a:p>
            <a:endParaRPr lang="en-GB" dirty="0"/>
          </a:p>
          <a:p>
            <a:r>
              <a:rPr lang="en-GB" dirty="0"/>
              <a:t>The children will have </a:t>
            </a:r>
            <a:r>
              <a:rPr lang="en-GB" dirty="0">
                <a:solidFill>
                  <a:srgbClr val="283593"/>
                </a:solidFill>
              </a:rPr>
              <a:t>6 seconds </a:t>
            </a:r>
            <a:r>
              <a:rPr lang="en-GB" dirty="0"/>
              <a:t>from the time the question appears to input their answer. </a:t>
            </a:r>
          </a:p>
          <a:p>
            <a:endParaRPr lang="en-GB" dirty="0"/>
          </a:p>
          <a:p>
            <a:r>
              <a:rPr lang="en-GB" dirty="0"/>
              <a:t>There will be a total of </a:t>
            </a:r>
            <a:r>
              <a:rPr lang="en-GB" dirty="0">
                <a:solidFill>
                  <a:srgbClr val="283593"/>
                </a:solidFill>
              </a:rPr>
              <a:t>25 questions </a:t>
            </a:r>
            <a:r>
              <a:rPr lang="en-GB" dirty="0"/>
              <a:t>with a </a:t>
            </a:r>
            <a:r>
              <a:rPr lang="en-GB" dirty="0">
                <a:solidFill>
                  <a:srgbClr val="283593"/>
                </a:solidFill>
              </a:rPr>
              <a:t>3 second pause </a:t>
            </a:r>
            <a:r>
              <a:rPr lang="en-GB" dirty="0"/>
              <a:t>in-between questions. </a:t>
            </a:r>
          </a:p>
          <a:p>
            <a:endParaRPr lang="en-GB" dirty="0"/>
          </a:p>
          <a:p>
            <a:r>
              <a:rPr lang="en-GB" dirty="0"/>
              <a:t>There will be </a:t>
            </a:r>
            <a:r>
              <a:rPr lang="en-GB" dirty="0">
                <a:solidFill>
                  <a:srgbClr val="283593"/>
                </a:solidFill>
              </a:rPr>
              <a:t>3 practice questions</a:t>
            </a:r>
            <a:r>
              <a:rPr lang="en-GB" dirty="0"/>
              <a:t> before the check begins. </a:t>
            </a:r>
          </a:p>
        </p:txBody>
      </p:sp>
      <p:sp>
        <p:nvSpPr>
          <p:cNvPr id="6" name="Rectangle 5">
            <a:extLst>
              <a:ext uri="{FF2B5EF4-FFF2-40B4-BE49-F238E27FC236}">
                <a16:creationId xmlns:a16="http://schemas.microsoft.com/office/drawing/2014/main" id="{CB6D22C2-6B63-4151-BF09-851317F0E63D}"/>
              </a:ext>
            </a:extLst>
          </p:cNvPr>
          <p:cNvSpPr/>
          <p:nvPr/>
        </p:nvSpPr>
        <p:spPr>
          <a:xfrm>
            <a:off x="6137910" y="216335"/>
            <a:ext cx="2788240" cy="738664"/>
          </a:xfrm>
          <a:prstGeom prst="rect">
            <a:avLst/>
          </a:prstGeom>
        </p:spPr>
        <p:txBody>
          <a:bodyPr wrap="square">
            <a:spAutoFit/>
          </a:bodyPr>
          <a:lstStyle/>
          <a:p>
            <a:r>
              <a:rPr lang="en-GB" dirty="0">
                <a:latin typeface="Arial" panose="020B0604020202020204" pitchFamily="34" charset="0"/>
                <a:cs typeface="Arial" panose="020B0604020202020204" pitchFamily="34" charset="0"/>
                <a:hlinkClick r:id="rId4"/>
              </a:rPr>
              <a:t>https://mathsframe.co.uk/en/resources/resource/477/Multiplication-Tables-Check</a:t>
            </a:r>
            <a:endParaRPr lang="en-GB" dirty="0"/>
          </a:p>
        </p:txBody>
      </p:sp>
    </p:spTree>
    <p:extLst>
      <p:ext uri="{BB962C8B-B14F-4D97-AF65-F5344CB8AC3E}">
        <p14:creationId xmlns:p14="http://schemas.microsoft.com/office/powerpoint/2010/main" val="2472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D583-F409-4C64-AF3A-7F6D11C4F939}"/>
              </a:ext>
            </a:extLst>
          </p:cNvPr>
          <p:cNvSpPr>
            <a:spLocks noGrp="1"/>
          </p:cNvSpPr>
          <p:nvPr>
            <p:ph type="title"/>
          </p:nvPr>
        </p:nvSpPr>
        <p:spPr/>
        <p:txBody>
          <a:bodyPr/>
          <a:lstStyle/>
          <a:p>
            <a:r>
              <a:rPr lang="en-GB" dirty="0"/>
              <a:t>Specific arrangements for the check </a:t>
            </a:r>
          </a:p>
        </p:txBody>
      </p:sp>
      <p:sp>
        <p:nvSpPr>
          <p:cNvPr id="3" name="Text Placeholder 2">
            <a:extLst>
              <a:ext uri="{FF2B5EF4-FFF2-40B4-BE49-F238E27FC236}">
                <a16:creationId xmlns:a16="http://schemas.microsoft.com/office/drawing/2014/main" id="{D6FF3A7C-5670-4B92-80B6-4BC28CD6550E}"/>
              </a:ext>
            </a:extLst>
          </p:cNvPr>
          <p:cNvSpPr>
            <a:spLocks noGrp="1"/>
          </p:cNvSpPr>
          <p:nvPr>
            <p:ph type="body" idx="1"/>
          </p:nvPr>
        </p:nvSpPr>
        <p:spPr/>
        <p:txBody>
          <a:bodyPr/>
          <a:lstStyle/>
          <a:p>
            <a:pPr marL="114300" indent="0">
              <a:buNone/>
            </a:pPr>
            <a:r>
              <a:rPr lang="en-GB" dirty="0"/>
              <a:t>Some children will be eligible for specific arrangements:</a:t>
            </a:r>
          </a:p>
          <a:p>
            <a:pPr marL="114300" indent="0">
              <a:buNone/>
            </a:pPr>
            <a:endParaRPr lang="en-GB" dirty="0"/>
          </a:p>
          <a:p>
            <a:r>
              <a:rPr lang="en-GB" dirty="0"/>
              <a:t>Colour contrast;</a:t>
            </a:r>
          </a:p>
          <a:p>
            <a:r>
              <a:rPr lang="en-GB" dirty="0"/>
              <a:t>Font size adjustment;</a:t>
            </a:r>
          </a:p>
          <a:p>
            <a:r>
              <a:rPr lang="en-GB" dirty="0"/>
              <a:t>‘Next’ button (alternative to 3-second pause);</a:t>
            </a:r>
          </a:p>
          <a:p>
            <a:r>
              <a:rPr lang="en-GB" dirty="0"/>
              <a:t>Removing on-screen number pad;</a:t>
            </a:r>
          </a:p>
          <a:p>
            <a:r>
              <a:rPr lang="en-GB" dirty="0"/>
              <a:t>An adult to input answers;</a:t>
            </a:r>
          </a:p>
          <a:p>
            <a:r>
              <a:rPr lang="en-GB" dirty="0"/>
              <a:t>Audio version;</a:t>
            </a:r>
          </a:p>
          <a:p>
            <a:r>
              <a:rPr lang="en-GB" dirty="0"/>
              <a:t>Audible time alert.</a:t>
            </a:r>
          </a:p>
          <a:p>
            <a:endParaRPr lang="en-GB" dirty="0"/>
          </a:p>
        </p:txBody>
      </p:sp>
      <p:sp>
        <p:nvSpPr>
          <p:cNvPr id="4" name="Slide Number Placeholder 3">
            <a:extLst>
              <a:ext uri="{FF2B5EF4-FFF2-40B4-BE49-F238E27FC236}">
                <a16:creationId xmlns:a16="http://schemas.microsoft.com/office/drawing/2014/main" id="{56B8C555-36E3-443A-905F-227F2242B503}"/>
              </a:ext>
            </a:extLst>
          </p:cNvPr>
          <p:cNvSpPr>
            <a:spLocks noGrp="1"/>
          </p:cNvSpPr>
          <p:nvPr>
            <p:ph type="sldNum" idx="12"/>
          </p:nvPr>
        </p:nvSpPr>
        <p:spPr/>
        <p:txBody>
          <a:bodyPr/>
          <a:lstStyle/>
          <a:p>
            <a:fld id="{00000000-1234-1234-1234-123412341234}" type="slidenum">
              <a:rPr lang="en" smtClean="0"/>
              <a:pPr/>
              <a:t>6</a:t>
            </a:fld>
            <a:endParaRPr lang="en"/>
          </a:p>
        </p:txBody>
      </p:sp>
      <p:sp>
        <p:nvSpPr>
          <p:cNvPr id="5" name="Rectangle 4">
            <a:extLst>
              <a:ext uri="{FF2B5EF4-FFF2-40B4-BE49-F238E27FC236}">
                <a16:creationId xmlns:a16="http://schemas.microsoft.com/office/drawing/2014/main" id="{A9C22711-38C3-4C02-AF19-FD1713EE16FA}"/>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applegarthpri.wp-sch.durham.gov.uk/wp-content/uploads/sites/258/2019/12/applegarth-header-logo.png">
            <a:extLst>
              <a:ext uri="{FF2B5EF4-FFF2-40B4-BE49-F238E27FC236}">
                <a16:creationId xmlns:a16="http://schemas.microsoft.com/office/drawing/2014/main" id="{FDB81FEE-3649-45BD-858A-0CF9ABCAC583}"/>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34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645C-1A8E-4545-B5E3-0D35AB70D79D}"/>
              </a:ext>
            </a:extLst>
          </p:cNvPr>
          <p:cNvSpPr>
            <a:spLocks noGrp="1"/>
          </p:cNvSpPr>
          <p:nvPr>
            <p:ph type="title"/>
          </p:nvPr>
        </p:nvSpPr>
        <p:spPr/>
        <p:txBody>
          <a:bodyPr/>
          <a:lstStyle/>
          <a:p>
            <a:r>
              <a:rPr lang="en-GB" dirty="0"/>
              <a:t>The check questions</a:t>
            </a:r>
          </a:p>
        </p:txBody>
      </p:sp>
      <p:sp>
        <p:nvSpPr>
          <p:cNvPr id="3" name="Text Placeholder 2">
            <a:extLst>
              <a:ext uri="{FF2B5EF4-FFF2-40B4-BE49-F238E27FC236}">
                <a16:creationId xmlns:a16="http://schemas.microsoft.com/office/drawing/2014/main" id="{CED8827C-A97D-4A89-A652-1141303DD6C2}"/>
              </a:ext>
            </a:extLst>
          </p:cNvPr>
          <p:cNvSpPr>
            <a:spLocks noGrp="1"/>
          </p:cNvSpPr>
          <p:nvPr>
            <p:ph type="body" idx="1"/>
          </p:nvPr>
        </p:nvSpPr>
        <p:spPr/>
        <p:txBody>
          <a:bodyPr/>
          <a:lstStyle/>
          <a:p>
            <a:r>
              <a:rPr lang="en-GB" dirty="0"/>
              <a:t>Each child will be </a:t>
            </a:r>
            <a:r>
              <a:rPr lang="en-GB" dirty="0">
                <a:solidFill>
                  <a:srgbClr val="283593"/>
                </a:solidFill>
              </a:rPr>
              <a:t>randomly assigned </a:t>
            </a:r>
            <a:r>
              <a:rPr lang="en-GB" dirty="0"/>
              <a:t>a set of questions</a:t>
            </a:r>
          </a:p>
          <a:p>
            <a:endParaRPr lang="en-GB" dirty="0"/>
          </a:p>
          <a:p>
            <a:r>
              <a:rPr lang="en-GB" dirty="0"/>
              <a:t>There will only be </a:t>
            </a:r>
            <a:r>
              <a:rPr lang="en-GB" dirty="0">
                <a:solidFill>
                  <a:srgbClr val="283593"/>
                </a:solidFill>
              </a:rPr>
              <a:t>multiplication</a:t>
            </a:r>
            <a:r>
              <a:rPr lang="en-GB" dirty="0"/>
              <a:t> questions in the check, not division facts. </a:t>
            </a:r>
          </a:p>
          <a:p>
            <a:endParaRPr lang="en-GB" dirty="0"/>
          </a:p>
          <a:p>
            <a:r>
              <a:rPr lang="en-GB" dirty="0"/>
              <a:t>The 6, 7, 8, 9 and 12 times tables are </a:t>
            </a:r>
            <a:r>
              <a:rPr lang="en-GB" dirty="0">
                <a:solidFill>
                  <a:srgbClr val="283593"/>
                </a:solidFill>
              </a:rPr>
              <a:t>more likely </a:t>
            </a:r>
            <a:r>
              <a:rPr lang="en-GB" dirty="0"/>
              <a:t>to be asked. </a:t>
            </a:r>
          </a:p>
          <a:p>
            <a:endParaRPr lang="en-GB" dirty="0"/>
          </a:p>
          <a:p>
            <a:r>
              <a:rPr lang="en-GB" dirty="0"/>
              <a:t>Reversal of questions (e.g. 8 x 6 and 6 x 8) will not be asked in the same check. </a:t>
            </a:r>
          </a:p>
          <a:p>
            <a:endParaRPr lang="en-GB" dirty="0"/>
          </a:p>
          <a:p>
            <a:r>
              <a:rPr lang="en-GB" dirty="0"/>
              <a:t>Children will not see their individual results when they complete the check.</a:t>
            </a:r>
          </a:p>
        </p:txBody>
      </p:sp>
      <p:sp>
        <p:nvSpPr>
          <p:cNvPr id="4" name="Slide Number Placeholder 3">
            <a:extLst>
              <a:ext uri="{FF2B5EF4-FFF2-40B4-BE49-F238E27FC236}">
                <a16:creationId xmlns:a16="http://schemas.microsoft.com/office/drawing/2014/main" id="{68D90E41-AD23-4E51-83E7-C36BC23F0795}"/>
              </a:ext>
            </a:extLst>
          </p:cNvPr>
          <p:cNvSpPr>
            <a:spLocks noGrp="1"/>
          </p:cNvSpPr>
          <p:nvPr>
            <p:ph type="sldNum" idx="12"/>
          </p:nvPr>
        </p:nvSpPr>
        <p:spPr/>
        <p:txBody>
          <a:bodyPr/>
          <a:lstStyle/>
          <a:p>
            <a:fld id="{00000000-1234-1234-1234-123412341234}" type="slidenum">
              <a:rPr lang="en" smtClean="0"/>
              <a:pPr/>
              <a:t>7</a:t>
            </a:fld>
            <a:endParaRPr lang="en"/>
          </a:p>
        </p:txBody>
      </p:sp>
      <p:sp>
        <p:nvSpPr>
          <p:cNvPr id="5" name="Rectangle 4">
            <a:extLst>
              <a:ext uri="{FF2B5EF4-FFF2-40B4-BE49-F238E27FC236}">
                <a16:creationId xmlns:a16="http://schemas.microsoft.com/office/drawing/2014/main" id="{295ECB2F-8224-4BBA-A92B-CE7678752940}"/>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applegarthpri.wp-sch.durham.gov.uk/wp-content/uploads/sites/258/2019/12/applegarth-header-logo.png">
            <a:extLst>
              <a:ext uri="{FF2B5EF4-FFF2-40B4-BE49-F238E27FC236}">
                <a16:creationId xmlns:a16="http://schemas.microsoft.com/office/drawing/2014/main" id="{4D1EC1ED-F6BE-4F48-966A-423FBD4FB7AF}"/>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8A55-DF60-4178-8CFB-91304C208F69}"/>
              </a:ext>
            </a:extLst>
          </p:cNvPr>
          <p:cNvSpPr>
            <a:spLocks noGrp="1"/>
          </p:cNvSpPr>
          <p:nvPr>
            <p:ph type="title"/>
          </p:nvPr>
        </p:nvSpPr>
        <p:spPr/>
        <p:txBody>
          <a:bodyPr/>
          <a:lstStyle/>
          <a:p>
            <a:r>
              <a:rPr lang="en-GB" dirty="0"/>
              <a:t>More information about the questions</a:t>
            </a:r>
          </a:p>
        </p:txBody>
      </p:sp>
      <p:sp>
        <p:nvSpPr>
          <p:cNvPr id="3" name="Text Placeholder 2">
            <a:extLst>
              <a:ext uri="{FF2B5EF4-FFF2-40B4-BE49-F238E27FC236}">
                <a16:creationId xmlns:a16="http://schemas.microsoft.com/office/drawing/2014/main" id="{960784D9-6E2C-448F-9E26-E89CF355E652}"/>
              </a:ext>
            </a:extLst>
          </p:cNvPr>
          <p:cNvSpPr>
            <a:spLocks noGrp="1"/>
          </p:cNvSpPr>
          <p:nvPr>
            <p:ph type="body" idx="1"/>
          </p:nvPr>
        </p:nvSpPr>
        <p:spPr>
          <a:xfrm>
            <a:off x="311700" y="739303"/>
            <a:ext cx="8520600" cy="915326"/>
          </a:xfrm>
        </p:spPr>
        <p:txBody>
          <a:bodyPr/>
          <a:lstStyle/>
          <a:p>
            <a:pPr marL="114300" indent="0">
              <a:buNone/>
            </a:pPr>
            <a:r>
              <a:rPr lang="en-US" dirty="0"/>
              <a:t>The Standards and Testing Agency (STA) state that they are classifying the multiplication tables by the first number in the question. For example, 8 x 3 would fall within the 8 times table.</a:t>
            </a:r>
          </a:p>
        </p:txBody>
      </p:sp>
      <p:sp>
        <p:nvSpPr>
          <p:cNvPr id="4" name="Slide Number Placeholder 3">
            <a:extLst>
              <a:ext uri="{FF2B5EF4-FFF2-40B4-BE49-F238E27FC236}">
                <a16:creationId xmlns:a16="http://schemas.microsoft.com/office/drawing/2014/main" id="{14001AEB-E7A3-4522-A560-AB191DD3E168}"/>
              </a:ext>
            </a:extLst>
          </p:cNvPr>
          <p:cNvSpPr>
            <a:spLocks noGrp="1"/>
          </p:cNvSpPr>
          <p:nvPr>
            <p:ph type="sldNum" idx="12"/>
          </p:nvPr>
        </p:nvSpPr>
        <p:spPr/>
        <p:txBody>
          <a:bodyPr/>
          <a:lstStyle/>
          <a:p>
            <a:fld id="{00000000-1234-1234-1234-123412341234}" type="slidenum">
              <a:rPr lang="en" smtClean="0"/>
              <a:pPr/>
              <a:t>8</a:t>
            </a:fld>
            <a:endParaRPr lang="en"/>
          </a:p>
        </p:txBody>
      </p:sp>
      <p:sp>
        <p:nvSpPr>
          <p:cNvPr id="6" name="Rectangle 5">
            <a:extLst>
              <a:ext uri="{FF2B5EF4-FFF2-40B4-BE49-F238E27FC236}">
                <a16:creationId xmlns:a16="http://schemas.microsoft.com/office/drawing/2014/main" id="{D9B8EAFA-1521-4D4D-B897-5616D5423D9F}"/>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applegarthpri.wp-sch.durham.gov.uk/wp-content/uploads/sites/258/2019/12/applegarth-header-logo.png">
            <a:extLst>
              <a:ext uri="{FF2B5EF4-FFF2-40B4-BE49-F238E27FC236}">
                <a16:creationId xmlns:a16="http://schemas.microsoft.com/office/drawing/2014/main" id="{36529151-3CB1-4820-AC13-D00F7CBB9456}"/>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2018 Times Tables and Multiplciation Check Table">
            <a:extLst>
              <a:ext uri="{FF2B5EF4-FFF2-40B4-BE49-F238E27FC236}">
                <a16:creationId xmlns:a16="http://schemas.microsoft.com/office/drawing/2014/main" id="{9186064E-7386-4D37-8C83-88225406AE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17" r="29270" b="5548"/>
          <a:stretch/>
        </p:blipFill>
        <p:spPr bwMode="auto">
          <a:xfrm>
            <a:off x="2786972" y="1713178"/>
            <a:ext cx="3570055" cy="322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2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A720FA-0EE7-44EF-AA2D-8E239F327990}"/>
              </a:ext>
            </a:extLst>
          </p:cNvPr>
          <p:cNvSpPr/>
          <p:nvPr/>
        </p:nvSpPr>
        <p:spPr>
          <a:xfrm>
            <a:off x="-1" y="3957638"/>
            <a:ext cx="3814763" cy="1185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s://applegarthpri.wp-sch.durham.gov.uk/wp-content/uploads/sites/258/2019/12/applegarth-header-logo.png">
            <a:extLst>
              <a:ext uri="{FF2B5EF4-FFF2-40B4-BE49-F238E27FC236}">
                <a16:creationId xmlns:a16="http://schemas.microsoft.com/office/drawing/2014/main" id="{C1F3FE0C-5FA4-42B9-B90F-D1572892D528}"/>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2842" y="4059967"/>
            <a:ext cx="3298335" cy="1031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FC0585-3A52-4807-99CA-3D27B4E24174}"/>
              </a:ext>
            </a:extLst>
          </p:cNvPr>
          <p:cNvSpPr>
            <a:spLocks noGrp="1"/>
          </p:cNvSpPr>
          <p:nvPr>
            <p:ph type="title"/>
          </p:nvPr>
        </p:nvSpPr>
        <p:spPr/>
        <p:txBody>
          <a:bodyPr/>
          <a:lstStyle/>
          <a:p>
            <a:r>
              <a:rPr lang="en-GB" dirty="0"/>
              <a:t>How best to prepare your child for the check</a:t>
            </a:r>
          </a:p>
        </p:txBody>
      </p:sp>
      <p:sp>
        <p:nvSpPr>
          <p:cNvPr id="3" name="Text Placeholder 2">
            <a:extLst>
              <a:ext uri="{FF2B5EF4-FFF2-40B4-BE49-F238E27FC236}">
                <a16:creationId xmlns:a16="http://schemas.microsoft.com/office/drawing/2014/main" id="{EDA67E56-F426-4278-A0D4-FFF762DCDFC7}"/>
              </a:ext>
            </a:extLst>
          </p:cNvPr>
          <p:cNvSpPr>
            <a:spLocks noGrp="1"/>
          </p:cNvSpPr>
          <p:nvPr>
            <p:ph type="body" idx="1"/>
          </p:nvPr>
        </p:nvSpPr>
        <p:spPr>
          <a:xfrm>
            <a:off x="311700" y="739302"/>
            <a:ext cx="5246138" cy="4317515"/>
          </a:xfrm>
        </p:spPr>
        <p:txBody>
          <a:bodyPr/>
          <a:lstStyle/>
          <a:p>
            <a:r>
              <a:rPr lang="en-GB" dirty="0"/>
              <a:t>Remind them that the check should last no more than </a:t>
            </a:r>
            <a:r>
              <a:rPr lang="en-GB" dirty="0">
                <a:solidFill>
                  <a:srgbClr val="283593"/>
                </a:solidFill>
              </a:rPr>
              <a:t>5 minutes.</a:t>
            </a:r>
          </a:p>
          <a:p>
            <a:endParaRPr lang="en-GB" dirty="0"/>
          </a:p>
          <a:p>
            <a:r>
              <a:rPr lang="en-GB" dirty="0"/>
              <a:t>If you want to go over times tables, make them fun.</a:t>
            </a:r>
          </a:p>
          <a:p>
            <a:endParaRPr lang="en-GB" dirty="0"/>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If you have any concerns, talk to your child’s teacher. </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endParaRPr kumimoji="0" lang="en-GB" b="0" i="0" u="none" strike="noStrike" kern="0" cap="none" spc="0" normalizeH="0" baseline="0" noProof="0" dirty="0">
              <a:ln>
                <a:noFill/>
              </a:ln>
              <a:solidFill>
                <a:srgbClr val="000000"/>
              </a:solidFill>
              <a:effectLst/>
              <a:uLnTx/>
              <a:uFillTx/>
              <a:latin typeface="Arial"/>
              <a:sym typeface="Nunito"/>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lang="en-GB" dirty="0">
                <a:solidFill>
                  <a:srgbClr val="000000"/>
                </a:solidFill>
                <a:latin typeface="Arial"/>
              </a:rPr>
              <a:t>If your child has any concerns, encourage them to talk to a trusted adult (for example, yourself, their teacher).</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endParaRPr lang="en-GB" dirty="0">
              <a:solidFill>
                <a:srgbClr val="000000"/>
              </a:solidFill>
              <a:latin typeface="Arial"/>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US" sz="1600" b="0" i="0" u="none" strike="noStrike" kern="0" cap="none" spc="0" normalizeH="0" baseline="0" noProof="0" dirty="0">
                <a:ln>
                  <a:noFill/>
                </a:ln>
                <a:solidFill>
                  <a:srgbClr val="000000"/>
                </a:solidFill>
                <a:effectLst/>
                <a:uLnTx/>
                <a:uFillTx/>
                <a:latin typeface="Arial"/>
                <a:sym typeface="Nunito"/>
              </a:rPr>
              <a:t>If you’re looking to support your child further with </a:t>
            </a:r>
            <a:r>
              <a:rPr kumimoji="0" lang="en-US" sz="1600" b="0" i="0" u="none" strike="noStrike" kern="0" cap="none" spc="0" normalizeH="0" baseline="0" noProof="0" dirty="0" err="1">
                <a:ln>
                  <a:noFill/>
                </a:ln>
                <a:solidFill>
                  <a:srgbClr val="000000"/>
                </a:solidFill>
                <a:effectLst/>
                <a:uLnTx/>
                <a:uFillTx/>
                <a:latin typeface="Arial"/>
                <a:sym typeface="Nunito"/>
              </a:rPr>
              <a:t>maths</a:t>
            </a:r>
            <a:r>
              <a:rPr kumimoji="0" lang="en-US" sz="1600" b="0" i="0" u="none" strike="noStrike" kern="0" cap="none" spc="0" normalizeH="0" baseline="0" noProof="0" dirty="0">
                <a:ln>
                  <a:noFill/>
                </a:ln>
                <a:solidFill>
                  <a:srgbClr val="000000"/>
                </a:solidFill>
                <a:effectLst/>
                <a:uLnTx/>
                <a:uFillTx/>
                <a:latin typeface="Arial"/>
                <a:sym typeface="Nunito"/>
              </a:rPr>
              <a:t> at home, there are lots of good websites with free resources. </a:t>
            </a:r>
          </a:p>
        </p:txBody>
      </p:sp>
      <p:sp>
        <p:nvSpPr>
          <p:cNvPr id="4" name="Slide Number Placeholder 3">
            <a:extLst>
              <a:ext uri="{FF2B5EF4-FFF2-40B4-BE49-F238E27FC236}">
                <a16:creationId xmlns:a16="http://schemas.microsoft.com/office/drawing/2014/main" id="{CB94E921-B44C-4A0D-81C0-F1CF77A5B892}"/>
              </a:ext>
            </a:extLst>
          </p:cNvPr>
          <p:cNvSpPr>
            <a:spLocks noGrp="1"/>
          </p:cNvSpPr>
          <p:nvPr>
            <p:ph type="sldNum" idx="12"/>
          </p:nvPr>
        </p:nvSpPr>
        <p:spPr/>
        <p:txBody>
          <a:bodyPr/>
          <a:lstStyle/>
          <a:p>
            <a:fld id="{00000000-1234-1234-1234-123412341234}" type="slidenum">
              <a:rPr lang="en" smtClean="0"/>
              <a:pPr/>
              <a:t>9</a:t>
            </a:fld>
            <a:endParaRPr lang="en"/>
          </a:p>
        </p:txBody>
      </p:sp>
      <p:sp>
        <p:nvSpPr>
          <p:cNvPr id="5" name="Rectangle 4">
            <a:extLst>
              <a:ext uri="{FF2B5EF4-FFF2-40B4-BE49-F238E27FC236}">
                <a16:creationId xmlns:a16="http://schemas.microsoft.com/office/drawing/2014/main" id="{BEDFBC9F-9611-435A-B7F5-C9E045DB5F8E}"/>
              </a:ext>
            </a:extLst>
          </p:cNvPr>
          <p:cNvSpPr/>
          <p:nvPr/>
        </p:nvSpPr>
        <p:spPr>
          <a:xfrm>
            <a:off x="5943600" y="739302"/>
            <a:ext cx="3077558" cy="3293209"/>
          </a:xfrm>
          <a:prstGeom prst="rect">
            <a:avLst/>
          </a:prstGeom>
        </p:spPr>
        <p:txBody>
          <a:bodyPr wrap="square">
            <a:spAutoFit/>
          </a:bodyPr>
          <a:lstStyle/>
          <a:p>
            <a:pPr marL="158750" indent="0">
              <a:buNone/>
            </a:pPr>
            <a:r>
              <a:rPr lang="en-GB" dirty="0"/>
              <a:t>Games to try:</a:t>
            </a:r>
          </a:p>
          <a:p>
            <a:pPr marL="158750" indent="0">
              <a:buNone/>
            </a:pPr>
            <a:endParaRPr lang="en-GB" dirty="0"/>
          </a:p>
          <a:p>
            <a:pPr marL="457200" indent="-298450"/>
            <a:r>
              <a:rPr lang="en-GB" sz="1800" dirty="0">
                <a:solidFill>
                  <a:schemeClr val="tx1"/>
                </a:solidFill>
              </a:rPr>
              <a:t>Climb the stairs counting in multiples</a:t>
            </a:r>
          </a:p>
          <a:p>
            <a:pPr marL="457200" indent="-298450"/>
            <a:r>
              <a:rPr lang="en-GB" sz="1800" dirty="0">
                <a:solidFill>
                  <a:schemeClr val="tx1"/>
                </a:solidFill>
              </a:rPr>
              <a:t>Play time tables games verbally.</a:t>
            </a:r>
          </a:p>
          <a:p>
            <a:pPr marL="457200" indent="-298450"/>
            <a:r>
              <a:rPr lang="en-GB" sz="1800" dirty="0">
                <a:solidFill>
                  <a:schemeClr val="tx1"/>
                </a:solidFill>
              </a:rPr>
              <a:t>Listen and sing along to times tables songs.</a:t>
            </a:r>
          </a:p>
          <a:p>
            <a:pPr marL="457200" indent="-298450"/>
            <a:r>
              <a:rPr lang="en-GB" sz="1800" dirty="0">
                <a:solidFill>
                  <a:schemeClr val="tx1"/>
                </a:solidFill>
              </a:rPr>
              <a:t>Take it in turns to say times tables in funny voices. </a:t>
            </a:r>
          </a:p>
          <a:p>
            <a:pPr marL="457200" indent="-298450"/>
            <a:r>
              <a:rPr lang="en-GB" sz="1800" dirty="0">
                <a:solidFill>
                  <a:schemeClr val="tx1"/>
                </a:solidFill>
              </a:rPr>
              <a:t>Play maths games online. </a:t>
            </a:r>
          </a:p>
        </p:txBody>
      </p:sp>
    </p:spTree>
    <p:extLst>
      <p:ext uri="{BB962C8B-B14F-4D97-AF65-F5344CB8AC3E}">
        <p14:creationId xmlns:p14="http://schemas.microsoft.com/office/powerpoint/2010/main" val="1760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1869</Words>
  <Application>Microsoft Office PowerPoint</Application>
  <PresentationFormat>On-screen Show (16:9)</PresentationFormat>
  <Paragraphs>165</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Nunito</vt:lpstr>
      <vt:lpstr>Nunito Sans SemiBold</vt:lpstr>
      <vt:lpstr>Nunito Sans Light</vt:lpstr>
      <vt:lpstr>TSL</vt:lpstr>
      <vt:lpstr>Year 4 Multiplication Tables Check 2024 Presentation for Parents and Carers</vt:lpstr>
      <vt:lpstr> Key Stage 2 maths SATs</vt:lpstr>
      <vt:lpstr>Important information about multiplication tables check (MTC)</vt:lpstr>
      <vt:lpstr>When the check will take place</vt:lpstr>
      <vt:lpstr>How the check is carried out</vt:lpstr>
      <vt:lpstr>Specific arrangements for the check </vt:lpstr>
      <vt:lpstr>The check questions</vt:lpstr>
      <vt:lpstr>More information about the questions</vt:lpstr>
      <vt:lpstr>How best to prepare your child for the check</vt:lpstr>
      <vt:lpstr>Ways to support times table knowledge </vt:lpstr>
      <vt:lpstr>Counting and looking for patterns.</vt:lpstr>
      <vt:lpstr>Repeated addition</vt:lpstr>
      <vt:lpstr>Multiplication is commutative</vt:lpstr>
      <vt:lpstr>Multiplication is the inverse of division</vt:lpstr>
      <vt:lpstr>Number families</vt:lpstr>
      <vt:lpstr>Using known facts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Hannah Searle - Work</dc:creator>
  <cp:lastModifiedBy>Vikki Hughes</cp:lastModifiedBy>
  <cp:revision>27</cp:revision>
  <dcterms:modified xsi:type="dcterms:W3CDTF">2024-08-09T12:03:55Z</dcterms:modified>
</cp:coreProperties>
</file>